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5"/>
  </p:notesMasterIdLst>
  <p:sldIdLst>
    <p:sldId id="287" r:id="rId2"/>
    <p:sldId id="288" r:id="rId3"/>
    <p:sldId id="302" r:id="rId4"/>
    <p:sldId id="402" r:id="rId5"/>
    <p:sldId id="303" r:id="rId6"/>
    <p:sldId id="309" r:id="rId7"/>
    <p:sldId id="310" r:id="rId8"/>
    <p:sldId id="343" r:id="rId9"/>
    <p:sldId id="344" r:id="rId10"/>
    <p:sldId id="345" r:id="rId11"/>
    <p:sldId id="351" r:id="rId12"/>
    <p:sldId id="347" r:id="rId13"/>
    <p:sldId id="348" r:id="rId14"/>
    <p:sldId id="349" r:id="rId15"/>
    <p:sldId id="350" r:id="rId16"/>
    <p:sldId id="353" r:id="rId17"/>
    <p:sldId id="352" r:id="rId18"/>
    <p:sldId id="398" r:id="rId19"/>
    <p:sldId id="354" r:id="rId20"/>
    <p:sldId id="357" r:id="rId21"/>
    <p:sldId id="381" r:id="rId22"/>
    <p:sldId id="355" r:id="rId23"/>
    <p:sldId id="382" r:id="rId24"/>
    <p:sldId id="356" r:id="rId25"/>
    <p:sldId id="383" r:id="rId26"/>
    <p:sldId id="358" r:id="rId27"/>
    <p:sldId id="400" r:id="rId28"/>
    <p:sldId id="399" r:id="rId29"/>
    <p:sldId id="337" r:id="rId30"/>
    <p:sldId id="340" r:id="rId31"/>
    <p:sldId id="339" r:id="rId32"/>
    <p:sldId id="341" r:id="rId33"/>
    <p:sldId id="342" r:id="rId34"/>
    <p:sldId id="385" r:id="rId35"/>
    <p:sldId id="329" r:id="rId36"/>
    <p:sldId id="331" r:id="rId37"/>
    <p:sldId id="332" r:id="rId38"/>
    <p:sldId id="393" r:id="rId39"/>
    <p:sldId id="394" r:id="rId40"/>
    <p:sldId id="367" r:id="rId41"/>
    <p:sldId id="330" r:id="rId42"/>
    <p:sldId id="387" r:id="rId43"/>
    <p:sldId id="388" r:id="rId44"/>
    <p:sldId id="386" r:id="rId45"/>
    <p:sldId id="389" r:id="rId46"/>
    <p:sldId id="390" r:id="rId47"/>
    <p:sldId id="391" r:id="rId48"/>
    <p:sldId id="380" r:id="rId49"/>
    <p:sldId id="372" r:id="rId50"/>
    <p:sldId id="384" r:id="rId51"/>
    <p:sldId id="373" r:id="rId52"/>
    <p:sldId id="376" r:id="rId53"/>
    <p:sldId id="377" r:id="rId54"/>
    <p:sldId id="378" r:id="rId55"/>
    <p:sldId id="324" r:id="rId56"/>
    <p:sldId id="360" r:id="rId57"/>
    <p:sldId id="359" r:id="rId58"/>
    <p:sldId id="361" r:id="rId59"/>
    <p:sldId id="325" r:id="rId60"/>
    <p:sldId id="326" r:id="rId61"/>
    <p:sldId id="365" r:id="rId62"/>
    <p:sldId id="363" r:id="rId63"/>
    <p:sldId id="362" r:id="rId64"/>
    <p:sldId id="328" r:id="rId65"/>
    <p:sldId id="315" r:id="rId66"/>
    <p:sldId id="316" r:id="rId67"/>
    <p:sldId id="312" r:id="rId68"/>
    <p:sldId id="314" r:id="rId69"/>
    <p:sldId id="313" r:id="rId70"/>
    <p:sldId id="317" r:id="rId71"/>
    <p:sldId id="318" r:id="rId72"/>
    <p:sldId id="319" r:id="rId73"/>
    <p:sldId id="320" r:id="rId74"/>
    <p:sldId id="321" r:id="rId75"/>
    <p:sldId id="371" r:id="rId76"/>
    <p:sldId id="392" r:id="rId77"/>
    <p:sldId id="368" r:id="rId78"/>
    <p:sldId id="401" r:id="rId79"/>
    <p:sldId id="395" r:id="rId80"/>
    <p:sldId id="301" r:id="rId81"/>
    <p:sldId id="323" r:id="rId82"/>
    <p:sldId id="396" r:id="rId83"/>
    <p:sldId id="289" r:id="rId8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08A"/>
    <a:srgbClr val="FF0000"/>
    <a:srgbClr val="DCDC00"/>
    <a:srgbClr val="FFFFFF"/>
    <a:srgbClr val="00FFFF"/>
    <a:srgbClr val="00FF00"/>
    <a:srgbClr val="FF00FF"/>
    <a:srgbClr val="0000FF"/>
    <a:srgbClr val="006600"/>
    <a:srgbClr val="C3A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660"/>
  </p:normalViewPr>
  <p:slideViewPr>
    <p:cSldViewPr>
      <p:cViewPr>
        <p:scale>
          <a:sx n="125" d="100"/>
          <a:sy n="125" d="100"/>
        </p:scale>
        <p:origin x="-1470" y="-4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c.ufcg.edu.br/~hmg/disciplinas/graduacao/vc-2016.2/Rita-Tutorial-PDI.pdf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org/details/Lectures_on_Image_Processing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sdmt0De8Hw&amp;feature=youtu.be" TargetMode="External"/><Relationship Id="rId2" Type="http://schemas.openxmlformats.org/officeDocument/2006/relationships/hyperlink" Target="https://www.tecmundo.com.br/fotografia-e-design/23626-video-explica-como-funciona-o-sensor-ccd-das-cameras-digitai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meo.com/103279733" TargetMode="External"/><Relationship Id="rId4" Type="http://schemas.openxmlformats.org/officeDocument/2006/relationships/hyperlink" Target="https://vimeo.com/103279734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sci.com/humans-can-only-distinguish-between-about-30-shades-gray/" TargetMode="External"/><Relationship Id="rId2" Type="http://schemas.openxmlformats.org/officeDocument/2006/relationships/hyperlink" Target="https://mundoeducacao.uol.com.br/fisica/quais-sao-os-limites-visao-human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vistagalileu.globo.com/Ciencia/noticia/2015/02/humanos-conseguem-distinguir-apenas-30-tons-de-cinza.html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02 – Fundamentals of digital imaging I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hlinkClick r:id="rId2"/>
              </a:rPr>
              <a:t>joaofmari.github.io </a:t>
            </a:r>
            <a:endParaRPr lang="pt-BR" sz="1400" i="1" dirty="0" smtClean="0"/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bg1"/>
                </a:solidFill>
              </a:rPr>
              <a:t>SIN 392 </a:t>
            </a:r>
            <a:r>
              <a:rPr lang="en-US" sz="2200" dirty="0">
                <a:solidFill>
                  <a:schemeClr val="bg1"/>
                </a:solidFill>
              </a:rPr>
              <a:t>– Introduction to Digital Image Processing (</a:t>
            </a:r>
            <a:r>
              <a:rPr lang="en-US" sz="2200" dirty="0" smtClean="0">
                <a:solidFill>
                  <a:schemeClr val="bg1"/>
                </a:solidFill>
              </a:rPr>
              <a:t>2023)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err="1">
                  <a:solidFill>
                    <a:schemeClr val="tx1"/>
                  </a:solidFill>
                </a:rPr>
                <a:t>Lens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Shutter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tângulo 46"/>
          <p:cNvSpPr/>
          <p:nvPr/>
        </p:nvSpPr>
        <p:spPr>
          <a:xfrm>
            <a:off x="3269536" y="1048546"/>
            <a:ext cx="1343240" cy="17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Diaphragm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err="1" smtClean="0">
                  <a:solidFill>
                    <a:schemeClr val="tx1"/>
                  </a:solidFill>
                </a:rPr>
                <a:t>Lens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Shutter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tângulo 47"/>
          <p:cNvSpPr/>
          <p:nvPr/>
        </p:nvSpPr>
        <p:spPr>
          <a:xfrm>
            <a:off x="5606620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208045" y="2843843"/>
            <a:ext cx="720080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Sensor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50" name="Conector de seta reta 49"/>
          <p:cNvCxnSpPr>
            <a:stCxn id="49" idx="1"/>
          </p:cNvCxnSpPr>
          <p:nvPr/>
        </p:nvCxnSpPr>
        <p:spPr>
          <a:xfrm flipH="1" flipV="1">
            <a:off x="5692581" y="2929430"/>
            <a:ext cx="515464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50"/>
          <p:cNvSpPr/>
          <p:nvPr/>
        </p:nvSpPr>
        <p:spPr>
          <a:xfrm>
            <a:off x="3269536" y="1048546"/>
            <a:ext cx="1343240" cy="17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Diaphragm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4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 err="1" smtClean="0"/>
              <a:t>lens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53" name="Grupo 52"/>
          <p:cNvGrpSpPr/>
          <p:nvPr/>
        </p:nvGrpSpPr>
        <p:grpSpPr>
          <a:xfrm>
            <a:off x="1881584" y="871421"/>
            <a:ext cx="6499474" cy="3610779"/>
            <a:chOff x="1298154" y="871421"/>
            <a:chExt cx="649947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49" name="Grupo 48"/>
            <p:cNvGrpSpPr/>
            <p:nvPr/>
          </p:nvGrpSpPr>
          <p:grpSpPr>
            <a:xfrm>
              <a:off x="3115232" y="2102816"/>
              <a:ext cx="85961" cy="1586705"/>
              <a:chOff x="3115232" y="2102816"/>
              <a:chExt cx="85961" cy="1586705"/>
            </a:xfrm>
          </p:grpSpPr>
          <p:sp>
            <p:nvSpPr>
              <p:cNvPr id="50" name="Retângulo 49"/>
              <p:cNvSpPr/>
              <p:nvPr/>
            </p:nvSpPr>
            <p:spPr>
              <a:xfrm>
                <a:off x="3115232" y="2102816"/>
                <a:ext cx="85961" cy="15867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3115232" y="2823967"/>
                <a:ext cx="85961" cy="20159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6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 err="1" smtClean="0"/>
              <a:t>lens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1881584" y="1881518"/>
            <a:ext cx="432048" cy="208678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de seta reta 43"/>
          <p:cNvCxnSpPr/>
          <p:nvPr/>
        </p:nvCxnSpPr>
        <p:spPr>
          <a:xfrm flipV="1">
            <a:off x="762942" y="1881375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762942" y="3968298"/>
            <a:ext cx="133466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V="1">
            <a:off x="762942" y="2298733"/>
            <a:ext cx="1334666" cy="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V="1">
            <a:off x="762942" y="3133446"/>
            <a:ext cx="1334666" cy="14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762942" y="2716087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 flipV="1">
            <a:off x="762942" y="3550189"/>
            <a:ext cx="1334666" cy="7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>
            <a:off x="2097608" y="1881518"/>
            <a:ext cx="3273846" cy="208602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2097608" y="1881375"/>
            <a:ext cx="3273846" cy="20869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flipV="1"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flipV="1"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 59"/>
          <p:cNvSpPr/>
          <p:nvPr/>
        </p:nvSpPr>
        <p:spPr>
          <a:xfrm>
            <a:off x="3263958" y="3840735"/>
            <a:ext cx="955368" cy="17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in </a:t>
            </a:r>
            <a:r>
              <a:rPr lang="pt-BR" dirty="0" err="1" smtClean="0">
                <a:solidFill>
                  <a:schemeClr val="tx1"/>
                </a:solidFill>
              </a:rPr>
              <a:t>focus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3698662" y="2102816"/>
            <a:ext cx="85961" cy="15867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/>
          <p:cNvSpPr/>
          <p:nvPr/>
        </p:nvSpPr>
        <p:spPr>
          <a:xfrm>
            <a:off x="3698662" y="2823967"/>
            <a:ext cx="85961" cy="201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5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 err="1" smtClean="0"/>
              <a:t>lens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1881584" y="1881518"/>
            <a:ext cx="432048" cy="208678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de seta reta 43"/>
          <p:cNvCxnSpPr/>
          <p:nvPr/>
        </p:nvCxnSpPr>
        <p:spPr>
          <a:xfrm flipV="1">
            <a:off x="762942" y="1881375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762942" y="3968298"/>
            <a:ext cx="133466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V="1">
            <a:off x="762942" y="2298733"/>
            <a:ext cx="1334666" cy="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V="1">
            <a:off x="762942" y="3133446"/>
            <a:ext cx="1334666" cy="14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762942" y="2716087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 flipV="1">
            <a:off x="762942" y="3550189"/>
            <a:ext cx="1334666" cy="7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>
            <a:off x="2097608" y="1881518"/>
            <a:ext cx="3273846" cy="208602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2097608" y="1881375"/>
            <a:ext cx="3273846" cy="20869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flipV="1"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flipV="1"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o 60"/>
          <p:cNvGrpSpPr/>
          <p:nvPr/>
        </p:nvGrpSpPr>
        <p:grpSpPr>
          <a:xfrm>
            <a:off x="3283222" y="2102816"/>
            <a:ext cx="85962" cy="1586705"/>
            <a:chOff x="2699792" y="2102816"/>
            <a:chExt cx="85962" cy="1586705"/>
          </a:xfrm>
          <a:solidFill>
            <a:schemeClr val="bg1"/>
          </a:solidFill>
        </p:grpSpPr>
        <p:sp>
          <p:nvSpPr>
            <p:cNvPr id="62" name="Retângulo 61"/>
            <p:cNvSpPr/>
            <p:nvPr/>
          </p:nvSpPr>
          <p:spPr>
            <a:xfrm>
              <a:off x="2699792" y="2102816"/>
              <a:ext cx="85961" cy="15867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2699792" y="2566609"/>
              <a:ext cx="85962" cy="659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4" name="Retângulo 63"/>
          <p:cNvSpPr/>
          <p:nvPr/>
        </p:nvSpPr>
        <p:spPr>
          <a:xfrm>
            <a:off x="2649102" y="3793330"/>
            <a:ext cx="1354200" cy="265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out </a:t>
            </a:r>
            <a:r>
              <a:rPr lang="pt-BR" dirty="0" err="1" smtClean="0">
                <a:solidFill>
                  <a:schemeClr val="tx1"/>
                </a:solidFill>
              </a:rPr>
              <a:t>of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focus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 err="1" smtClean="0"/>
              <a:t>lens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1881584" y="1881518"/>
            <a:ext cx="432048" cy="208678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4" name="Conector de seta reta 43"/>
          <p:cNvCxnSpPr/>
          <p:nvPr/>
        </p:nvCxnSpPr>
        <p:spPr>
          <a:xfrm flipV="1">
            <a:off x="762942" y="1881375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762942" y="3968298"/>
            <a:ext cx="133466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V="1">
            <a:off x="762942" y="2298733"/>
            <a:ext cx="1334666" cy="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V="1">
            <a:off x="762942" y="3133446"/>
            <a:ext cx="1334666" cy="14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762942" y="2716087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 flipV="1">
            <a:off x="762942" y="3550189"/>
            <a:ext cx="1334666" cy="7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>
            <a:off x="2097608" y="1881518"/>
            <a:ext cx="3273846" cy="208602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2097608" y="1881375"/>
            <a:ext cx="3273846" cy="20869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flipV="1"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flipV="1"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upo 59"/>
          <p:cNvGrpSpPr/>
          <p:nvPr/>
        </p:nvGrpSpPr>
        <p:grpSpPr>
          <a:xfrm>
            <a:off x="4114102" y="2102816"/>
            <a:ext cx="85962" cy="1586705"/>
            <a:chOff x="3530672" y="2102816"/>
            <a:chExt cx="85962" cy="1586705"/>
          </a:xfrm>
        </p:grpSpPr>
        <p:sp>
          <p:nvSpPr>
            <p:cNvPr id="65" name="Retângulo 64"/>
            <p:cNvSpPr/>
            <p:nvPr/>
          </p:nvSpPr>
          <p:spPr>
            <a:xfrm>
              <a:off x="3530672" y="2102816"/>
              <a:ext cx="85961" cy="1586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3530672" y="2566609"/>
              <a:ext cx="85962" cy="659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67" name="Retângulo 66"/>
          <p:cNvSpPr/>
          <p:nvPr/>
        </p:nvSpPr>
        <p:spPr>
          <a:xfrm>
            <a:off x="3518774" y="3840735"/>
            <a:ext cx="1276616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 </a:t>
            </a:r>
            <a:r>
              <a:rPr lang="pt-BR" dirty="0" err="1">
                <a:solidFill>
                  <a:schemeClr val="tx1"/>
                </a:solidFill>
              </a:rPr>
              <a:t>of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focus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 smtClean="0"/>
              <a:t>diaphragm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o 72"/>
          <p:cNvGrpSpPr/>
          <p:nvPr/>
        </p:nvGrpSpPr>
        <p:grpSpPr>
          <a:xfrm>
            <a:off x="1678920" y="1978207"/>
            <a:ext cx="1889374" cy="1889374"/>
            <a:chOff x="2656775" y="2686842"/>
            <a:chExt cx="1889374" cy="1889374"/>
          </a:xfrm>
        </p:grpSpPr>
        <p:sp>
          <p:nvSpPr>
            <p:cNvPr id="74" name="Elipse 73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Hexágono 74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Conector reto 75"/>
            <p:cNvCxnSpPr>
              <a:stCxn id="75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>
              <a:stCxn id="75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>
              <a:stCxn id="75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5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>
              <a:stCxn id="75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>
              <a:stCxn id="75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31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/>
              <a:t>diaphragm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4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Photographic camera - diaphragm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692178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o 48"/>
          <p:cNvGrpSpPr/>
          <p:nvPr/>
        </p:nvGrpSpPr>
        <p:grpSpPr>
          <a:xfrm>
            <a:off x="3274356" y="1978207"/>
            <a:ext cx="1889374" cy="1889374"/>
            <a:chOff x="2656775" y="2686842"/>
            <a:chExt cx="1889374" cy="1889374"/>
          </a:xfrm>
        </p:grpSpPr>
        <p:sp>
          <p:nvSpPr>
            <p:cNvPr id="50" name="Elipse 49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Hexágono 50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2" name="Conector reto 51"/>
            <p:cNvCxnSpPr>
              <a:stCxn id="51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>
              <a:stCxn id="51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>
              <a:stCxn id="51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>
              <a:stCxn id="51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>
              <a:stCxn id="51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>
              <a:stCxn id="51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to 40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8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 smtClean="0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5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human eye</a:t>
            </a:r>
          </a:p>
          <a:p>
            <a:r>
              <a:rPr lang="en-US" dirty="0" smtClean="0"/>
              <a:t>Photographic camera</a:t>
            </a:r>
          </a:p>
          <a:p>
            <a:r>
              <a:rPr lang="en-US" dirty="0" smtClean="0"/>
              <a:t>The digital image</a:t>
            </a:r>
          </a:p>
          <a:p>
            <a:r>
              <a:rPr lang="en-US" dirty="0" smtClean="0"/>
              <a:t>Colored images– RGB</a:t>
            </a:r>
          </a:p>
          <a:p>
            <a:r>
              <a:rPr lang="en-US" dirty="0" smtClean="0"/>
              <a:t>The RGB color space</a:t>
            </a:r>
          </a:p>
          <a:p>
            <a:r>
              <a:rPr lang="en-US" dirty="0" smtClean="0"/>
              <a:t>Image acquisition</a:t>
            </a:r>
          </a:p>
          <a:p>
            <a:r>
              <a:rPr lang="en-US" dirty="0" smtClean="0"/>
              <a:t>CCD sensor and  Bayer pattern</a:t>
            </a:r>
          </a:p>
          <a:p>
            <a:r>
              <a:rPr lang="en-US" dirty="0" smtClean="0"/>
              <a:t>Sampling</a:t>
            </a:r>
          </a:p>
          <a:p>
            <a:r>
              <a:rPr lang="en-US" dirty="0" smtClean="0"/>
              <a:t>Effects of spatial resolution</a:t>
            </a:r>
          </a:p>
          <a:p>
            <a:r>
              <a:rPr lang="en-US" dirty="0" smtClean="0"/>
              <a:t>Intensity resolution</a:t>
            </a:r>
          </a:p>
          <a:p>
            <a:r>
              <a:rPr lang="en-US" dirty="0" smtClean="0"/>
              <a:t>Effects of intensity resolution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021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1" name="Conector de seta reta 40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3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0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8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tx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947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tx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Conector de seta reta 46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 </a:t>
            </a:r>
            <a:r>
              <a:rPr lang="pt-BR" dirty="0" err="1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54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err="1"/>
              <a:t>shutter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tx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44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50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 flipV="1">
            <a:off x="1770074" y="1305603"/>
            <a:ext cx="6402088" cy="2880320"/>
            <a:chOff x="1770074" y="1305603"/>
            <a:chExt cx="6402088" cy="2880320"/>
          </a:xfrm>
        </p:grpSpPr>
        <p:sp>
          <p:nvSpPr>
            <p:cNvPr id="7" name="Trapezoide 6"/>
            <p:cNvSpPr/>
            <p:nvPr/>
          </p:nvSpPr>
          <p:spPr>
            <a:xfrm rot="15301211">
              <a:off x="5639699" y="1559862"/>
              <a:ext cx="604290" cy="1425838"/>
            </a:xfrm>
            <a:prstGeom prst="trapezoid">
              <a:avLst>
                <a:gd name="adj" fmla="val 1148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2726744" y="1305603"/>
              <a:ext cx="2880320" cy="2880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9" name="Elipse 8"/>
            <p:cNvSpPr/>
            <p:nvPr/>
          </p:nvSpPr>
          <p:spPr>
            <a:xfrm>
              <a:off x="2562162" y="1917763"/>
              <a:ext cx="2088232" cy="165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0" name="Arco 9"/>
            <p:cNvSpPr/>
            <p:nvPr/>
          </p:nvSpPr>
          <p:spPr>
            <a:xfrm>
              <a:off x="2769777" y="1343606"/>
              <a:ext cx="2797002" cy="2804314"/>
            </a:xfrm>
            <a:prstGeom prst="arc">
              <a:avLst>
                <a:gd name="adj1" fmla="val 12461861"/>
                <a:gd name="adj2" fmla="val 9148323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52904" y="1431763"/>
              <a:ext cx="2628000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3012298" y="1431763"/>
              <a:ext cx="2309212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3" name="Arco 12"/>
            <p:cNvSpPr/>
            <p:nvPr/>
          </p:nvSpPr>
          <p:spPr>
            <a:xfrm>
              <a:off x="2562162" y="1916071"/>
              <a:ext cx="2198608" cy="1651446"/>
            </a:xfrm>
            <a:prstGeom prst="arc">
              <a:avLst>
                <a:gd name="adj1" fmla="val 7845219"/>
                <a:gd name="adj2" fmla="val 13784609"/>
              </a:avLst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" name="Lua 13"/>
            <p:cNvSpPr/>
            <p:nvPr/>
          </p:nvSpPr>
          <p:spPr>
            <a:xfrm>
              <a:off x="2792622" y="1413093"/>
              <a:ext cx="1281708" cy="2670360"/>
            </a:xfrm>
            <a:prstGeom prst="moon">
              <a:avLst>
                <a:gd name="adj" fmla="val 11505"/>
              </a:avLst>
            </a:pr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5" name="Trapezoide 14"/>
            <p:cNvSpPr/>
            <p:nvPr/>
          </p:nvSpPr>
          <p:spPr>
            <a:xfrm rot="5400000">
              <a:off x="2536376" y="2624502"/>
              <a:ext cx="709322" cy="242521"/>
            </a:xfrm>
            <a:prstGeom prst="trapezoid">
              <a:avLst>
                <a:gd name="adj" fmla="val 730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16" name="Conector reto 15"/>
            <p:cNvCxnSpPr/>
            <p:nvPr/>
          </p:nvCxnSpPr>
          <p:spPr>
            <a:xfrm flipH="1">
              <a:off x="5364956" y="1800225"/>
              <a:ext cx="1381126" cy="442913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5479257" y="2255044"/>
              <a:ext cx="1502568" cy="326231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apezoide 17"/>
            <p:cNvSpPr/>
            <p:nvPr/>
          </p:nvSpPr>
          <p:spPr>
            <a:xfrm rot="15301211">
              <a:off x="5773288" y="1602793"/>
              <a:ext cx="489528" cy="1299200"/>
            </a:xfrm>
            <a:prstGeom prst="trapezoid">
              <a:avLst>
                <a:gd name="adj" fmla="val 1148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to 18"/>
            <p:cNvCxnSpPr/>
            <p:nvPr/>
          </p:nvCxnSpPr>
          <p:spPr>
            <a:xfrm flipH="1">
              <a:off x="5454860" y="2022911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ua 19"/>
            <p:cNvSpPr/>
            <p:nvPr/>
          </p:nvSpPr>
          <p:spPr>
            <a:xfrm>
              <a:off x="2922202" y="1416455"/>
              <a:ext cx="1080120" cy="2657474"/>
            </a:xfrm>
            <a:prstGeom prst="moon">
              <a:avLst>
                <a:gd name="adj" fmla="val 12093"/>
              </a:avLst>
            </a:prstGeom>
            <a:solidFill>
              <a:schemeClr val="accent2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21" name="Arco 20"/>
            <p:cNvSpPr/>
            <p:nvPr/>
          </p:nvSpPr>
          <p:spPr>
            <a:xfrm>
              <a:off x="2815400" y="1430743"/>
              <a:ext cx="2666538" cy="2630040"/>
            </a:xfrm>
            <a:prstGeom prst="arc">
              <a:avLst>
                <a:gd name="adj1" fmla="val 14516635"/>
                <a:gd name="adj2" fmla="val 7016647"/>
              </a:avLst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2" name="Elipse 21"/>
            <p:cNvSpPr/>
            <p:nvPr/>
          </p:nvSpPr>
          <p:spPr>
            <a:xfrm>
              <a:off x="2894644" y="2174152"/>
              <a:ext cx="435720" cy="1143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23" name="Trapezoide 22"/>
            <p:cNvSpPr/>
            <p:nvPr/>
          </p:nvSpPr>
          <p:spPr>
            <a:xfrm rot="6055613">
              <a:off x="5286589" y="2894189"/>
              <a:ext cx="236960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24" name="Conector reto 23"/>
            <p:cNvCxnSpPr>
              <a:stCxn id="23" idx="0"/>
            </p:cNvCxnSpPr>
            <p:nvPr/>
          </p:nvCxnSpPr>
          <p:spPr>
            <a:xfrm flipH="1" flipV="1">
              <a:off x="1770074" y="2689297"/>
              <a:ext cx="3734445" cy="3253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5490945" y="2154552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/>
            <p:cNvSpPr/>
            <p:nvPr/>
          </p:nvSpPr>
          <p:spPr>
            <a:xfrm flipV="1">
              <a:off x="6948026" y="1940519"/>
              <a:ext cx="1224136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 err="1" smtClean="0">
                  <a:solidFill>
                    <a:schemeClr val="tx1"/>
                  </a:solidFill>
                </a:rPr>
                <a:t>Optic</a:t>
              </a:r>
              <a:r>
                <a:rPr lang="pt-BR" sz="1600" dirty="0" smtClean="0">
                  <a:solidFill>
                    <a:schemeClr val="tx1"/>
                  </a:solidFill>
                </a:rPr>
                <a:t> 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nerve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Trapezoide 26"/>
            <p:cNvSpPr/>
            <p:nvPr/>
          </p:nvSpPr>
          <p:spPr>
            <a:xfrm rot="4475622">
              <a:off x="5370639" y="2318163"/>
              <a:ext cx="87394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</p:grpSp>
      <p:sp>
        <p:nvSpPr>
          <p:cNvPr id="28" name="Retângulo 27"/>
          <p:cNvSpPr/>
          <p:nvPr/>
        </p:nvSpPr>
        <p:spPr>
          <a:xfrm>
            <a:off x="3574304" y="3062933"/>
            <a:ext cx="118646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/>
                </a:solidFill>
              </a:rPr>
              <a:t>Blind</a:t>
            </a:r>
            <a:r>
              <a:rPr lang="pt-BR" sz="1600" dirty="0" smtClean="0">
                <a:solidFill>
                  <a:schemeClr val="tx1"/>
                </a:solidFill>
              </a:rPr>
              <a:t> spot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29" name="Conector de seta reta 28"/>
          <p:cNvCxnSpPr>
            <a:stCxn id="30" idx="3"/>
            <a:endCxn id="23" idx="3"/>
          </p:cNvCxnSpPr>
          <p:nvPr/>
        </p:nvCxnSpPr>
        <p:spPr>
          <a:xfrm>
            <a:off x="4572000" y="2257113"/>
            <a:ext cx="816890" cy="1551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3763074" y="2113097"/>
            <a:ext cx="8089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/>
                </a:solidFill>
              </a:rPr>
              <a:t>Fovea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de seta reta 30"/>
          <p:cNvCxnSpPr>
            <a:stCxn id="38" idx="3"/>
          </p:cNvCxnSpPr>
          <p:nvPr/>
        </p:nvCxnSpPr>
        <p:spPr>
          <a:xfrm>
            <a:off x="2289515" y="2355197"/>
            <a:ext cx="822989" cy="22735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449523" y="3537851"/>
            <a:ext cx="14360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/>
                </a:solidFill>
              </a:rPr>
              <a:t>Vitreous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 err="1" smtClean="0">
                <a:solidFill>
                  <a:schemeClr val="tx1"/>
                </a:solidFill>
              </a:rPr>
              <a:t>body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3" name="Conector de seta reta 32"/>
          <p:cNvCxnSpPr>
            <a:stCxn id="34" idx="3"/>
            <a:endCxn id="12" idx="5"/>
          </p:cNvCxnSpPr>
          <p:nvPr/>
        </p:nvCxnSpPr>
        <p:spPr>
          <a:xfrm>
            <a:off x="4572000" y="1782195"/>
            <a:ext cx="411334" cy="344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763076" y="1638179"/>
            <a:ext cx="80892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Retina</a:t>
            </a:r>
          </a:p>
        </p:txBody>
      </p:sp>
      <p:sp>
        <p:nvSpPr>
          <p:cNvPr id="35" name="Retângulo 34"/>
          <p:cNvSpPr/>
          <p:nvPr/>
        </p:nvSpPr>
        <p:spPr>
          <a:xfrm rot="-300000">
            <a:off x="3459383" y="2626925"/>
            <a:ext cx="141631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Visual </a:t>
            </a:r>
            <a:r>
              <a:rPr lang="pt-BR" sz="1600" dirty="0" err="1" smtClean="0">
                <a:solidFill>
                  <a:schemeClr val="tx1"/>
                </a:solidFill>
              </a:rPr>
              <a:t>axis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/>
          <p:cNvCxnSpPr>
            <a:stCxn id="39" idx="3"/>
          </p:cNvCxnSpPr>
          <p:nvPr/>
        </p:nvCxnSpPr>
        <p:spPr>
          <a:xfrm flipV="1">
            <a:off x="2289515" y="2960292"/>
            <a:ext cx="272647" cy="17489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41" idx="3"/>
          </p:cNvCxnSpPr>
          <p:nvPr/>
        </p:nvCxnSpPr>
        <p:spPr>
          <a:xfrm flipV="1">
            <a:off x="2289515" y="2910252"/>
            <a:ext cx="480262" cy="100492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115616" y="2211181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err="1" smtClean="0">
                <a:solidFill>
                  <a:schemeClr val="tx1"/>
                </a:solidFill>
              </a:rPr>
              <a:t>Lens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1115616" y="2991170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err="1" smtClean="0">
                <a:solidFill>
                  <a:schemeClr val="tx1"/>
                </a:solidFill>
              </a:rPr>
              <a:t>Cornea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1470789" y="1431192"/>
            <a:ext cx="8187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>
                <a:solidFill>
                  <a:schemeClr val="tx1"/>
                </a:solidFill>
              </a:rPr>
              <a:t>I</a:t>
            </a:r>
            <a:r>
              <a:rPr lang="pt-BR" sz="1600" dirty="0" smtClean="0">
                <a:solidFill>
                  <a:schemeClr val="tx1"/>
                </a:solidFill>
              </a:rPr>
              <a:t>ris 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11560" y="3771160"/>
            <a:ext cx="167795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tx1"/>
                </a:solidFill>
              </a:rPr>
              <a:t>Anterior </a:t>
            </a:r>
            <a:r>
              <a:rPr lang="pt-BR" sz="1600" dirty="0" err="1" smtClean="0">
                <a:solidFill>
                  <a:schemeClr val="tx1"/>
                </a:solidFill>
              </a:rPr>
              <a:t>chamber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693202" y="3771160"/>
            <a:ext cx="9144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err="1" smtClean="0">
                <a:solidFill>
                  <a:schemeClr val="tx1"/>
                </a:solidFill>
              </a:rPr>
              <a:t>Sclera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43" name="Conector de seta reta 42"/>
          <p:cNvCxnSpPr>
            <a:stCxn id="40" idx="3"/>
          </p:cNvCxnSpPr>
          <p:nvPr/>
        </p:nvCxnSpPr>
        <p:spPr>
          <a:xfrm>
            <a:off x="2289515" y="1575208"/>
            <a:ext cx="632687" cy="779968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stCxn id="42" idx="1"/>
            <a:endCxn id="8" idx="7"/>
          </p:cNvCxnSpPr>
          <p:nvPr/>
        </p:nvCxnSpPr>
        <p:spPr>
          <a:xfrm flipH="1" flipV="1">
            <a:off x="5185251" y="3764110"/>
            <a:ext cx="507951" cy="15106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>
            <a:stCxn id="26" idx="1"/>
            <a:endCxn id="18" idx="2"/>
          </p:cNvCxnSpPr>
          <p:nvPr/>
        </p:nvCxnSpPr>
        <p:spPr>
          <a:xfrm flipH="1">
            <a:off x="6645577" y="3406991"/>
            <a:ext cx="302449" cy="5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>
            <a:stCxn id="28" idx="3"/>
            <a:endCxn id="27" idx="1"/>
          </p:cNvCxnSpPr>
          <p:nvPr/>
        </p:nvCxnSpPr>
        <p:spPr>
          <a:xfrm flipV="1">
            <a:off x="4760770" y="3100425"/>
            <a:ext cx="645754" cy="1065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0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90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00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46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D:\Dev\GitHub\joaofmari\sin392-peo2020\gray_rgb\im_cam_4x4_labe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434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Dev\GitHub\joaofmari\sin392-peo2020\gray_rgb\im_ast_4x4_labe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6" y="3162861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UFV - Disciplinas\2020-1 (PER) - SIN392\Dev\sin392-peo2020\gray_rgb\im_ast_4x4_label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5" y="31625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FV - Disciplinas\2020-1 (PER) - SIN392\Dev\sin392-peo2020\gray_rgb\im_cam_4x4_label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6" y="1042718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37285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780795" y="746591"/>
            <a:ext cx="754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/>
              <a:t>column</a:t>
            </a:r>
            <a:r>
              <a:rPr lang="pt-BR" sz="1200" dirty="0" smtClean="0"/>
              <a:t> y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882320" y="2456566"/>
            <a:ext cx="52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 smtClean="0"/>
              <a:t>row</a:t>
            </a:r>
            <a:r>
              <a:rPr lang="pt-BR" sz="1200" dirty="0" smtClean="0"/>
              <a:t> x</a:t>
            </a:r>
            <a:endParaRPr lang="pt-BR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f</a:t>
            </a:r>
            <a:r>
              <a:rPr lang="pt-BR" sz="1200" dirty="0" smtClean="0"/>
              <a:t>(</a:t>
            </a:r>
            <a:r>
              <a:rPr lang="pt-BR" sz="1200" i="1" dirty="0" smtClean="0"/>
              <a:t>x, y</a:t>
            </a:r>
            <a:r>
              <a:rPr lang="pt-BR" sz="1200" dirty="0" smtClean="0"/>
              <a:t>) = [R, G, B]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7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 </a:t>
            </a:r>
            <a:r>
              <a:rPr lang="pt-BR" dirty="0" err="1" smtClean="0"/>
              <a:t>rows</a:t>
            </a:r>
            <a:endParaRPr lang="pt-BR" dirty="0" smtClean="0"/>
          </a:p>
          <a:p>
            <a:r>
              <a:rPr lang="pt-BR" dirty="0" smtClean="0"/>
              <a:t>N </a:t>
            </a:r>
            <a:r>
              <a:rPr lang="pt-BR" dirty="0" err="1" smtClean="0"/>
              <a:t>columns</a:t>
            </a:r>
            <a:endParaRPr lang="pt-BR" dirty="0" smtClean="0"/>
          </a:p>
          <a:p>
            <a:r>
              <a:rPr lang="pt-BR" dirty="0" smtClean="0"/>
              <a:t>M × N pixels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2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- RGB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Colored images - RGB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R (red) 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</a:t>
            </a:r>
            <a:r>
              <a:rPr lang="pt-BR" dirty="0" smtClean="0"/>
              <a:t>- </a:t>
            </a:r>
            <a:r>
              <a:rPr lang="pt-BR" dirty="0"/>
              <a:t>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R (red) 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G (green)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</a:t>
            </a:r>
            <a:r>
              <a:rPr lang="pt-BR" dirty="0" smtClean="0"/>
              <a:t>- </a:t>
            </a:r>
            <a:r>
              <a:rPr lang="pt-BR" dirty="0"/>
              <a:t>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R (red) 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G (green)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B (blue)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</a:t>
            </a:r>
            <a:r>
              <a:rPr lang="pt-BR" dirty="0" smtClean="0"/>
              <a:t>- </a:t>
            </a:r>
            <a:r>
              <a:rPr lang="pt-BR" dirty="0"/>
              <a:t>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R (red) 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G (green)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B (blue)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29317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" y="288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" y="306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324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0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 flipV="1">
            <a:off x="1770074" y="1305603"/>
            <a:ext cx="5211751" cy="2880320"/>
            <a:chOff x="1770074" y="1305603"/>
            <a:chExt cx="5211751" cy="2880320"/>
          </a:xfrm>
        </p:grpSpPr>
        <p:sp>
          <p:nvSpPr>
            <p:cNvPr id="7" name="Trapezoide 6"/>
            <p:cNvSpPr/>
            <p:nvPr/>
          </p:nvSpPr>
          <p:spPr>
            <a:xfrm rot="15301211">
              <a:off x="5639699" y="1559862"/>
              <a:ext cx="604290" cy="1425838"/>
            </a:xfrm>
            <a:prstGeom prst="trapezoid">
              <a:avLst>
                <a:gd name="adj" fmla="val 1148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2726744" y="1305603"/>
              <a:ext cx="2880320" cy="2880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9" name="Elipse 8"/>
            <p:cNvSpPr/>
            <p:nvPr/>
          </p:nvSpPr>
          <p:spPr>
            <a:xfrm>
              <a:off x="2562162" y="1917763"/>
              <a:ext cx="2088232" cy="165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0" name="Arco 9"/>
            <p:cNvSpPr/>
            <p:nvPr/>
          </p:nvSpPr>
          <p:spPr>
            <a:xfrm>
              <a:off x="2769777" y="1343606"/>
              <a:ext cx="2797002" cy="2804314"/>
            </a:xfrm>
            <a:prstGeom prst="arc">
              <a:avLst>
                <a:gd name="adj1" fmla="val 12461861"/>
                <a:gd name="adj2" fmla="val 9148323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52904" y="1431763"/>
              <a:ext cx="2628000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3012298" y="1431763"/>
              <a:ext cx="2309212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3" name="Arco 12"/>
            <p:cNvSpPr/>
            <p:nvPr/>
          </p:nvSpPr>
          <p:spPr>
            <a:xfrm>
              <a:off x="2562162" y="1916071"/>
              <a:ext cx="2198608" cy="1651446"/>
            </a:xfrm>
            <a:prstGeom prst="arc">
              <a:avLst>
                <a:gd name="adj1" fmla="val 7845219"/>
                <a:gd name="adj2" fmla="val 13784609"/>
              </a:avLst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" name="Lua 13"/>
            <p:cNvSpPr/>
            <p:nvPr/>
          </p:nvSpPr>
          <p:spPr>
            <a:xfrm>
              <a:off x="2792622" y="1413093"/>
              <a:ext cx="1281708" cy="2670360"/>
            </a:xfrm>
            <a:prstGeom prst="moon">
              <a:avLst>
                <a:gd name="adj" fmla="val 11505"/>
              </a:avLst>
            </a:pr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5" name="Trapezoide 14"/>
            <p:cNvSpPr/>
            <p:nvPr/>
          </p:nvSpPr>
          <p:spPr>
            <a:xfrm rot="5400000">
              <a:off x="2536376" y="2624502"/>
              <a:ext cx="709322" cy="242521"/>
            </a:xfrm>
            <a:prstGeom prst="trapezoid">
              <a:avLst>
                <a:gd name="adj" fmla="val 730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16" name="Conector reto 15"/>
            <p:cNvCxnSpPr/>
            <p:nvPr/>
          </p:nvCxnSpPr>
          <p:spPr>
            <a:xfrm flipH="1">
              <a:off x="5364956" y="1800225"/>
              <a:ext cx="1381126" cy="442913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5479257" y="2255044"/>
              <a:ext cx="1502568" cy="326231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apezoide 17"/>
            <p:cNvSpPr/>
            <p:nvPr/>
          </p:nvSpPr>
          <p:spPr>
            <a:xfrm rot="15301211">
              <a:off x="5773288" y="1602793"/>
              <a:ext cx="489528" cy="1299200"/>
            </a:xfrm>
            <a:prstGeom prst="trapezoid">
              <a:avLst>
                <a:gd name="adj" fmla="val 1148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to 18"/>
            <p:cNvCxnSpPr/>
            <p:nvPr/>
          </p:nvCxnSpPr>
          <p:spPr>
            <a:xfrm flipH="1">
              <a:off x="5454860" y="2022911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ua 19"/>
            <p:cNvSpPr/>
            <p:nvPr/>
          </p:nvSpPr>
          <p:spPr>
            <a:xfrm>
              <a:off x="2922202" y="1416455"/>
              <a:ext cx="1080120" cy="2657474"/>
            </a:xfrm>
            <a:prstGeom prst="moon">
              <a:avLst>
                <a:gd name="adj" fmla="val 12093"/>
              </a:avLst>
            </a:prstGeom>
            <a:solidFill>
              <a:schemeClr val="accent2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21" name="Arco 20"/>
            <p:cNvSpPr/>
            <p:nvPr/>
          </p:nvSpPr>
          <p:spPr>
            <a:xfrm>
              <a:off x="2815400" y="1430743"/>
              <a:ext cx="2666538" cy="2630040"/>
            </a:xfrm>
            <a:prstGeom prst="arc">
              <a:avLst>
                <a:gd name="adj1" fmla="val 14516635"/>
                <a:gd name="adj2" fmla="val 7016647"/>
              </a:avLst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2" name="Elipse 21"/>
            <p:cNvSpPr/>
            <p:nvPr/>
          </p:nvSpPr>
          <p:spPr>
            <a:xfrm>
              <a:off x="2894644" y="2174152"/>
              <a:ext cx="435720" cy="1143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23" name="Trapezoide 22"/>
            <p:cNvSpPr/>
            <p:nvPr/>
          </p:nvSpPr>
          <p:spPr>
            <a:xfrm rot="6055613">
              <a:off x="5286589" y="2894189"/>
              <a:ext cx="236960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24" name="Conector reto 23"/>
            <p:cNvCxnSpPr>
              <a:stCxn id="23" idx="0"/>
            </p:cNvCxnSpPr>
            <p:nvPr/>
          </p:nvCxnSpPr>
          <p:spPr>
            <a:xfrm flipH="1" flipV="1">
              <a:off x="1770074" y="2689297"/>
              <a:ext cx="3734445" cy="3253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5490945" y="2154552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rapezoide 26"/>
            <p:cNvSpPr/>
            <p:nvPr/>
          </p:nvSpPr>
          <p:spPr>
            <a:xfrm rot="4475622">
              <a:off x="5370639" y="2318163"/>
              <a:ext cx="87394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</p:grpSp>
      <p:sp>
        <p:nvSpPr>
          <p:cNvPr id="28" name="Retângulo 27"/>
          <p:cNvSpPr/>
          <p:nvPr/>
        </p:nvSpPr>
        <p:spPr>
          <a:xfrm>
            <a:off x="3574304" y="3062933"/>
            <a:ext cx="118646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/>
                </a:solidFill>
              </a:rPr>
              <a:t>Blind</a:t>
            </a:r>
            <a:r>
              <a:rPr lang="pt-BR" sz="1600" dirty="0" smtClean="0">
                <a:solidFill>
                  <a:schemeClr val="tx1"/>
                </a:solidFill>
              </a:rPr>
              <a:t> spot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29" name="Conector de seta reta 28"/>
          <p:cNvCxnSpPr>
            <a:stCxn id="30" idx="3"/>
            <a:endCxn id="23" idx="3"/>
          </p:cNvCxnSpPr>
          <p:nvPr/>
        </p:nvCxnSpPr>
        <p:spPr>
          <a:xfrm>
            <a:off x="4572000" y="2257113"/>
            <a:ext cx="816890" cy="1551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3763074" y="2113097"/>
            <a:ext cx="8089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/>
                </a:solidFill>
              </a:rPr>
              <a:t>Fovea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3" name="Conector de seta reta 32"/>
          <p:cNvCxnSpPr>
            <a:stCxn id="34" idx="3"/>
            <a:endCxn id="12" idx="5"/>
          </p:cNvCxnSpPr>
          <p:nvPr/>
        </p:nvCxnSpPr>
        <p:spPr>
          <a:xfrm>
            <a:off x="4572000" y="1782195"/>
            <a:ext cx="411334" cy="344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763076" y="1638179"/>
            <a:ext cx="80892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Retina</a:t>
            </a:r>
          </a:p>
        </p:txBody>
      </p:sp>
      <p:sp>
        <p:nvSpPr>
          <p:cNvPr id="35" name="Retângulo 34"/>
          <p:cNvSpPr/>
          <p:nvPr/>
        </p:nvSpPr>
        <p:spPr>
          <a:xfrm rot="-300000">
            <a:off x="3459383" y="2626925"/>
            <a:ext cx="141631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Visual </a:t>
            </a:r>
            <a:r>
              <a:rPr lang="pt-BR" sz="1600" dirty="0" err="1" smtClean="0">
                <a:solidFill>
                  <a:schemeClr val="tx1"/>
                </a:solidFill>
              </a:rPr>
              <a:t>axis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46" name="Conector de seta reta 45"/>
          <p:cNvCxnSpPr>
            <a:stCxn id="28" idx="3"/>
            <a:endCxn id="27" idx="1"/>
          </p:cNvCxnSpPr>
          <p:nvPr/>
        </p:nvCxnSpPr>
        <p:spPr>
          <a:xfrm flipV="1">
            <a:off x="4760770" y="3100425"/>
            <a:ext cx="645754" cy="1065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3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RGB color </a:t>
            </a:r>
            <a:r>
              <a:rPr lang="pt-BR" dirty="0" err="1" smtClean="0"/>
              <a:t>space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4032076" y="3474041"/>
            <a:ext cx="24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3023964" y="3466898"/>
            <a:ext cx="1008112" cy="10081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4032076" y="1016517"/>
            <a:ext cx="0" cy="244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2663924" y="4206301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R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120036" y="353787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G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633158" y="101651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77934" y="3341511"/>
            <a:ext cx="19476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528020" y="1461050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880264" y="3975493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731665" y="3625301"/>
            <a:ext cx="344678" cy="178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7" name="Cubo 26"/>
          <p:cNvSpPr/>
          <p:nvPr/>
        </p:nvSpPr>
        <p:spPr>
          <a:xfrm>
            <a:off x="3384004" y="1592309"/>
            <a:ext cx="2519999" cy="2519523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9" name="Conector reto 48"/>
          <p:cNvCxnSpPr/>
          <p:nvPr/>
        </p:nvCxnSpPr>
        <p:spPr>
          <a:xfrm flipV="1">
            <a:off x="4032076" y="2240517"/>
            <a:ext cx="1224000" cy="12341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ipse 57"/>
          <p:cNvSpPr/>
          <p:nvPr/>
        </p:nvSpPr>
        <p:spPr>
          <a:xfrm>
            <a:off x="3890254" y="1450487"/>
            <a:ext cx="283644" cy="28364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5762182" y="1450487"/>
            <a:ext cx="283644" cy="283644"/>
          </a:xfrm>
          <a:prstGeom prst="ellipse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5114254" y="2098695"/>
            <a:ext cx="283644" cy="283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5762182" y="3332219"/>
            <a:ext cx="283644" cy="28364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5114254" y="3966835"/>
            <a:ext cx="283644" cy="2836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3240162" y="3966835"/>
            <a:ext cx="283644" cy="2836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3240162" y="2079513"/>
            <a:ext cx="283644" cy="283644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3890254" y="3332219"/>
            <a:ext cx="283644" cy="2836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4173898" y="1184159"/>
            <a:ext cx="108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Blue (0,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897740" y="1184159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err="1" smtClean="0">
                <a:solidFill>
                  <a:schemeClr val="tx1"/>
                </a:solidFill>
              </a:rPr>
              <a:t>Cyan</a:t>
            </a:r>
            <a:r>
              <a:rPr lang="pt-BR" sz="1200" dirty="0" smtClean="0">
                <a:solidFill>
                  <a:schemeClr val="tx1"/>
                </a:solidFill>
              </a:rPr>
              <a:t> (0, 255, 255)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944004" y="1813185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Magenta (255,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3996076" y="1813185"/>
            <a:ext cx="126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White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(255, 255, 255)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3384004" y="4250479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err="1" smtClean="0">
                <a:solidFill>
                  <a:schemeClr val="tx1"/>
                </a:solidFill>
              </a:rPr>
              <a:t>Red</a:t>
            </a:r>
            <a:r>
              <a:rPr lang="pt-BR" sz="1200" dirty="0" smtClean="0">
                <a:solidFill>
                  <a:schemeClr val="tx1"/>
                </a:solidFill>
              </a:rPr>
              <a:t> (255, 0, 0)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256076" y="4242284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err="1" smtClean="0">
                <a:solidFill>
                  <a:schemeClr val="tx1"/>
                </a:solidFill>
              </a:rPr>
              <a:t>Yellow</a:t>
            </a:r>
            <a:r>
              <a:rPr lang="pt-BR" sz="1200" dirty="0" smtClean="0">
                <a:solidFill>
                  <a:schemeClr val="tx1"/>
                </a:solidFill>
              </a:rPr>
              <a:t> (255, 255, 0)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045826" y="3065891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Green (0, 255, 0,)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032076" y="3625376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Black (0,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4501165" y="2701104"/>
            <a:ext cx="283644" cy="283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691680" y="2709762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Gray (127, 127, 127)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79" name="Conector de seta reta 78"/>
          <p:cNvCxnSpPr>
            <a:stCxn id="77" idx="3"/>
            <a:endCxn id="76" idx="2"/>
          </p:cNvCxnSpPr>
          <p:nvPr/>
        </p:nvCxnSpPr>
        <p:spPr>
          <a:xfrm>
            <a:off x="3131680" y="2842926"/>
            <a:ext cx="1369485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3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313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7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6281293" y="2926104"/>
            <a:ext cx="1368190" cy="1347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891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0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6288040" y="2903544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891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6288040" y="2903544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891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6288040" y="2903544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891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/>
          <p:cNvSpPr/>
          <p:nvPr/>
        </p:nvSpPr>
        <p:spPr>
          <a:xfrm>
            <a:off x="6288040" y="2903453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 flipH="1" flipV="1">
            <a:off x="7224795" y="3109689"/>
            <a:ext cx="330374" cy="535412"/>
            <a:chOff x="3131840" y="3679204"/>
            <a:chExt cx="792088" cy="1283668"/>
          </a:xfrm>
        </p:grpSpPr>
        <p:sp>
          <p:nvSpPr>
            <p:cNvPr id="8" name="Retângulo 7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isósceles 8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isósceles 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2519" y="2913122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/>
          <p:cNvSpPr/>
          <p:nvPr/>
        </p:nvSpPr>
        <p:spPr>
          <a:xfrm>
            <a:off x="5273767" y="2903546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acquisition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5292"/>
              </p:ext>
            </p:extLst>
          </p:nvPr>
        </p:nvGraphicFramePr>
        <p:xfrm>
          <a:off x="7133930" y="2753735"/>
          <a:ext cx="1518096" cy="15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</a:tblGrid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8" name="Grupo 27"/>
          <p:cNvGrpSpPr/>
          <p:nvPr/>
        </p:nvGrpSpPr>
        <p:grpSpPr>
          <a:xfrm>
            <a:off x="491973" y="1214119"/>
            <a:ext cx="6149984" cy="3059776"/>
            <a:chOff x="323528" y="1041862"/>
            <a:chExt cx="6149984" cy="3059776"/>
          </a:xfrm>
        </p:grpSpPr>
        <p:sp>
          <p:nvSpPr>
            <p:cNvPr id="44" name="Paralelogramo 43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Paralelogramo 102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Paralelogramo 38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8" name="Retângulo 7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Triângulo isósceles 8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Triângulo isósceles 9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Retângulo 12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3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o 14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16" name="Retângulo 15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riângulo isósceles 16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Triângulo isósceles 17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9" name="Cubo 18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strela de 12 Pontos 2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de seta reta 23"/>
            <p:cNvCxnSpPr>
              <a:stCxn id="23" idx="6"/>
              <a:endCxn id="17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/>
            <p:cNvCxnSpPr>
              <a:stCxn id="23" idx="6"/>
              <a:endCxn id="16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17" idx="0"/>
              <a:endCxn id="9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16" idx="2"/>
              <a:endCxn id="8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Retângulo 1032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5" name="Conector reto 1034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o 21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upo 35"/>
          <p:cNvGrpSpPr/>
          <p:nvPr/>
        </p:nvGrpSpPr>
        <p:grpSpPr>
          <a:xfrm flipH="1" flipV="1">
            <a:off x="7577787" y="3003010"/>
            <a:ext cx="630382" cy="1021610"/>
            <a:chOff x="3131840" y="3679204"/>
            <a:chExt cx="792088" cy="1283668"/>
          </a:xfrm>
        </p:grpSpPr>
        <p:sp>
          <p:nvSpPr>
            <p:cNvPr id="37" name="Retângulo 36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Triângulo isósceles 37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Triângulo isósceles 3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609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331947" y="2129704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21" name="Grupo 20"/>
          <p:cNvGrpSpPr/>
          <p:nvPr/>
        </p:nvGrpSpPr>
        <p:grpSpPr>
          <a:xfrm>
            <a:off x="319065" y="712778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8161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8" name="CaixaDeTexto 47"/>
          <p:cNvSpPr txBox="1"/>
          <p:nvPr/>
        </p:nvSpPr>
        <p:spPr>
          <a:xfrm>
            <a:off x="6048691" y="739726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f(x, y) = i(x, y) × r(x, y)</a:t>
            </a:r>
            <a:endParaRPr lang="pt-B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415148"/>
              </p:ext>
            </p:extLst>
          </p:nvPr>
        </p:nvGraphicFramePr>
        <p:xfrm>
          <a:off x="6050535" y="1308784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205124">
                <a:tc>
                  <a:txBody>
                    <a:bodyPr/>
                    <a:lstStyle/>
                    <a:p>
                      <a:r>
                        <a:rPr lang="pt-B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i(x, y)</a:t>
                      </a:r>
                      <a:endParaRPr lang="pt-B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>
                          <a:solidFill>
                            <a:schemeClr val="tx1"/>
                          </a:solidFill>
                        </a:rPr>
                        <a:t>(in lux ou </a:t>
                      </a:r>
                      <a:r>
                        <a:rPr lang="pt-BR" sz="1400" b="0" dirty="0" err="1" smtClean="0">
                          <a:solidFill>
                            <a:schemeClr val="tx1"/>
                          </a:solidFill>
                        </a:rPr>
                        <a:t>lumen</a:t>
                      </a:r>
                      <a:r>
                        <a:rPr lang="pt-BR" sz="1400" b="0" dirty="0" smtClean="0">
                          <a:solidFill>
                            <a:schemeClr val="tx1"/>
                          </a:solidFill>
                        </a:rPr>
                        <a:t>/m</a:t>
                      </a:r>
                      <a:r>
                        <a:rPr lang="pt-BR" sz="1400" b="0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pt-BR" sz="14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pt-B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900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Sunny</a:t>
                      </a: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day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Cloud</a:t>
                      </a: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day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Office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0.001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Clear</a:t>
                      </a: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night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39237"/>
              </p:ext>
            </p:extLst>
          </p:nvPr>
        </p:nvGraphicFramePr>
        <p:xfrm>
          <a:off x="6050535" y="3032510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150565">
                <a:tc>
                  <a:txBody>
                    <a:bodyPr/>
                    <a:lstStyle/>
                    <a:p>
                      <a:r>
                        <a:rPr lang="pt-B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r(x, y)</a:t>
                      </a:r>
                      <a:endParaRPr lang="pt-B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0.93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Snow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0.80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White </a:t>
                      </a:r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wall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0.65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Stainless</a:t>
                      </a: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steel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Black </a:t>
                      </a:r>
                      <a:r>
                        <a:rPr lang="pt-BR" sz="1400" dirty="0" err="1" smtClean="0">
                          <a:solidFill>
                            <a:schemeClr val="tx1"/>
                          </a:solidFill>
                        </a:rPr>
                        <a:t>velvet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Retângulo 50"/>
          <p:cNvSpPr/>
          <p:nvPr/>
        </p:nvSpPr>
        <p:spPr>
          <a:xfrm>
            <a:off x="4775019" y="4756237"/>
            <a:ext cx="4368981" cy="21120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algn="r"/>
            <a:r>
              <a:rPr lang="pt-BR" sz="900" i="1" dirty="0"/>
              <a:t>MARQUES FILHO, O.; VIEIRA NETO, H. Processamento digital de imagens. </a:t>
            </a:r>
            <a:r>
              <a:rPr lang="pt-BR" sz="900" i="1" dirty="0" err="1"/>
              <a:t>Brasport</a:t>
            </a:r>
            <a:r>
              <a:rPr lang="pt-BR" sz="900" i="1" dirty="0"/>
              <a:t>, 1999.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253650" y="3451797"/>
            <a:ext cx="143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 </a:t>
            </a:r>
            <a:r>
              <a:rPr lang="pt-BR" sz="1600" dirty="0" smtClean="0"/>
              <a:t>: </a:t>
            </a:r>
            <a:r>
              <a:rPr lang="pt-BR" sz="1600" dirty="0" err="1" smtClean="0"/>
              <a:t>luminance</a:t>
            </a:r>
            <a:endParaRPr lang="pt-BR" sz="1600" dirty="0" smtClean="0"/>
          </a:p>
          <a:p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0 &lt; i(</a:t>
            </a:r>
            <a:r>
              <a:rPr lang="pt-BR" sz="1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&lt; ∞</a:t>
            </a:r>
          </a:p>
          <a:p>
            <a:endParaRPr lang="pt-BR" sz="1600" i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 </a:t>
            </a:r>
            <a:r>
              <a:rPr lang="pt-BR" sz="1600" dirty="0" smtClean="0"/>
              <a:t>: </a:t>
            </a:r>
            <a:r>
              <a:rPr lang="pt-BR" sz="1600" dirty="0" err="1" smtClean="0"/>
              <a:t>reflectance</a:t>
            </a:r>
            <a:endParaRPr lang="pt-BR" sz="1600" dirty="0" smtClean="0"/>
          </a:p>
          <a:p>
            <a:r>
              <a:rPr lang="pt-BR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0 &lt; </a:t>
            </a:r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r(</a:t>
            </a:r>
            <a:r>
              <a:rPr lang="pt-BR" sz="1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&lt; </a:t>
            </a:r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pt-BR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1437704" y="106094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556796" y="206922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pt-B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0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1949657" y="1294407"/>
            <a:ext cx="2426494" cy="2725965"/>
          </a:xfrm>
          <a:custGeom>
            <a:avLst/>
            <a:gdLst>
              <a:gd name="connsiteX0" fmla="*/ 0 w 2076450"/>
              <a:gd name="connsiteY0" fmla="*/ 2312871 h 3132506"/>
              <a:gd name="connsiteX1" fmla="*/ 266700 w 2076450"/>
              <a:gd name="connsiteY1" fmla="*/ 1622308 h 3132506"/>
              <a:gd name="connsiteX2" fmla="*/ 509588 w 2076450"/>
              <a:gd name="connsiteY2" fmla="*/ 1484196 h 3132506"/>
              <a:gd name="connsiteX3" fmla="*/ 776288 w 2076450"/>
              <a:gd name="connsiteY3" fmla="*/ 931746 h 3132506"/>
              <a:gd name="connsiteX4" fmla="*/ 1143000 w 2076450"/>
              <a:gd name="connsiteY4" fmla="*/ 765058 h 3132506"/>
              <a:gd name="connsiteX5" fmla="*/ 1447800 w 2076450"/>
              <a:gd name="connsiteY5" fmla="*/ 317383 h 3132506"/>
              <a:gd name="connsiteX6" fmla="*/ 1828800 w 2076450"/>
              <a:gd name="connsiteY6" fmla="*/ 136408 h 3132506"/>
              <a:gd name="connsiteX7" fmla="*/ 2024063 w 2076450"/>
              <a:gd name="connsiteY7" fmla="*/ 226896 h 3132506"/>
              <a:gd name="connsiteX8" fmla="*/ 2066925 w 2076450"/>
              <a:gd name="connsiteY8" fmla="*/ 2784358 h 3132506"/>
              <a:gd name="connsiteX9" fmla="*/ 2076450 w 2076450"/>
              <a:gd name="connsiteY9" fmla="*/ 3041533 h 3132506"/>
              <a:gd name="connsiteX0" fmla="*/ 0 w 2066925"/>
              <a:gd name="connsiteY0" fmla="*/ 2312871 h 2784358"/>
              <a:gd name="connsiteX1" fmla="*/ 266700 w 2066925"/>
              <a:gd name="connsiteY1" fmla="*/ 1622308 h 2784358"/>
              <a:gd name="connsiteX2" fmla="*/ 509588 w 2066925"/>
              <a:gd name="connsiteY2" fmla="*/ 1484196 h 2784358"/>
              <a:gd name="connsiteX3" fmla="*/ 776288 w 2066925"/>
              <a:gd name="connsiteY3" fmla="*/ 931746 h 2784358"/>
              <a:gd name="connsiteX4" fmla="*/ 1143000 w 2066925"/>
              <a:gd name="connsiteY4" fmla="*/ 765058 h 2784358"/>
              <a:gd name="connsiteX5" fmla="*/ 1447800 w 2066925"/>
              <a:gd name="connsiteY5" fmla="*/ 317383 h 2784358"/>
              <a:gd name="connsiteX6" fmla="*/ 1828800 w 2066925"/>
              <a:gd name="connsiteY6" fmla="*/ 136408 h 2784358"/>
              <a:gd name="connsiteX7" fmla="*/ 2024063 w 2066925"/>
              <a:gd name="connsiteY7" fmla="*/ 226896 h 2784358"/>
              <a:gd name="connsiteX8" fmla="*/ 2066925 w 2066925"/>
              <a:gd name="connsiteY8" fmla="*/ 2784358 h 2784358"/>
              <a:gd name="connsiteX0" fmla="*/ 0 w 2066925"/>
              <a:gd name="connsiteY0" fmla="*/ 2265366 h 2736853"/>
              <a:gd name="connsiteX1" fmla="*/ 266700 w 2066925"/>
              <a:gd name="connsiteY1" fmla="*/ 1574803 h 2736853"/>
              <a:gd name="connsiteX2" fmla="*/ 509588 w 2066925"/>
              <a:gd name="connsiteY2" fmla="*/ 1436691 h 2736853"/>
              <a:gd name="connsiteX3" fmla="*/ 776288 w 2066925"/>
              <a:gd name="connsiteY3" fmla="*/ 884241 h 2736853"/>
              <a:gd name="connsiteX4" fmla="*/ 1143000 w 2066925"/>
              <a:gd name="connsiteY4" fmla="*/ 717553 h 2736853"/>
              <a:gd name="connsiteX5" fmla="*/ 1447800 w 2066925"/>
              <a:gd name="connsiteY5" fmla="*/ 269878 h 2736853"/>
              <a:gd name="connsiteX6" fmla="*/ 2024063 w 2066925"/>
              <a:gd name="connsiteY6" fmla="*/ 179391 h 2736853"/>
              <a:gd name="connsiteX7" fmla="*/ 2066925 w 2066925"/>
              <a:gd name="connsiteY7" fmla="*/ 2736853 h 2736853"/>
              <a:gd name="connsiteX0" fmla="*/ 0 w 2093588"/>
              <a:gd name="connsiteY0" fmla="*/ 2224624 h 2696111"/>
              <a:gd name="connsiteX1" fmla="*/ 266700 w 2093588"/>
              <a:gd name="connsiteY1" fmla="*/ 1534061 h 2696111"/>
              <a:gd name="connsiteX2" fmla="*/ 509588 w 2093588"/>
              <a:gd name="connsiteY2" fmla="*/ 1395949 h 2696111"/>
              <a:gd name="connsiteX3" fmla="*/ 776288 w 2093588"/>
              <a:gd name="connsiteY3" fmla="*/ 843499 h 2696111"/>
              <a:gd name="connsiteX4" fmla="*/ 1143000 w 2093588"/>
              <a:gd name="connsiteY4" fmla="*/ 676811 h 2696111"/>
              <a:gd name="connsiteX5" fmla="*/ 1276350 w 2093588"/>
              <a:gd name="connsiteY5" fmla="*/ 376773 h 2696111"/>
              <a:gd name="connsiteX6" fmla="*/ 2024063 w 2093588"/>
              <a:gd name="connsiteY6" fmla="*/ 138649 h 2696111"/>
              <a:gd name="connsiteX7" fmla="*/ 2066925 w 2093588"/>
              <a:gd name="connsiteY7" fmla="*/ 2696111 h 2696111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776288 w 2093588"/>
              <a:gd name="connsiteY3" fmla="*/ 845301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95262 w 2093588"/>
              <a:gd name="connsiteY1" fmla="*/ 1659688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0 w 2082307"/>
              <a:gd name="connsiteY0" fmla="*/ 2226426 h 2697913"/>
              <a:gd name="connsiteX1" fmla="*/ 195262 w 2082307"/>
              <a:gd name="connsiteY1" fmla="*/ 1659688 h 2697913"/>
              <a:gd name="connsiteX2" fmla="*/ 509588 w 2082307"/>
              <a:gd name="connsiteY2" fmla="*/ 1397751 h 2697913"/>
              <a:gd name="connsiteX3" fmla="*/ 690563 w 2082307"/>
              <a:gd name="connsiteY3" fmla="*/ 1031039 h 2697913"/>
              <a:gd name="connsiteX4" fmla="*/ 1038225 w 2082307"/>
              <a:gd name="connsiteY4" fmla="*/ 750051 h 2697913"/>
              <a:gd name="connsiteX5" fmla="*/ 1276350 w 2082307"/>
              <a:gd name="connsiteY5" fmla="*/ 378575 h 2697913"/>
              <a:gd name="connsiteX6" fmla="*/ 2005014 w 2082307"/>
              <a:gd name="connsiteY6" fmla="*/ 140451 h 2697913"/>
              <a:gd name="connsiteX7" fmla="*/ 2066925 w 2082307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22146 w 2093154"/>
              <a:gd name="connsiteY0" fmla="*/ 2226426 h 2697913"/>
              <a:gd name="connsiteX1" fmla="*/ 12621 w 2093154"/>
              <a:gd name="connsiteY1" fmla="*/ 2226426 h 2697913"/>
              <a:gd name="connsiteX2" fmla="*/ 217408 w 2093154"/>
              <a:gd name="connsiteY2" fmla="*/ 1659688 h 2697913"/>
              <a:gd name="connsiteX3" fmla="*/ 531734 w 2093154"/>
              <a:gd name="connsiteY3" fmla="*/ 1397751 h 2697913"/>
              <a:gd name="connsiteX4" fmla="*/ 712709 w 2093154"/>
              <a:gd name="connsiteY4" fmla="*/ 1031039 h 2697913"/>
              <a:gd name="connsiteX5" fmla="*/ 1060371 w 2093154"/>
              <a:gd name="connsiteY5" fmla="*/ 750051 h 2697913"/>
              <a:gd name="connsiteX6" fmla="*/ 1298496 w 2093154"/>
              <a:gd name="connsiteY6" fmla="*/ 378575 h 2697913"/>
              <a:gd name="connsiteX7" fmla="*/ 2003347 w 2093154"/>
              <a:gd name="connsiteY7" fmla="*/ 140451 h 2697913"/>
              <a:gd name="connsiteX8" fmla="*/ 2089071 w 2093154"/>
              <a:gd name="connsiteY8" fmla="*/ 2697913 h 2697913"/>
              <a:gd name="connsiteX0" fmla="*/ 15 w 2232948"/>
              <a:gd name="connsiteY0" fmla="*/ 2207376 h 2697913"/>
              <a:gd name="connsiteX1" fmla="*/ 152415 w 2232948"/>
              <a:gd name="connsiteY1" fmla="*/ 2226426 h 2697913"/>
              <a:gd name="connsiteX2" fmla="*/ 357202 w 2232948"/>
              <a:gd name="connsiteY2" fmla="*/ 1659688 h 2697913"/>
              <a:gd name="connsiteX3" fmla="*/ 671528 w 2232948"/>
              <a:gd name="connsiteY3" fmla="*/ 1397751 h 2697913"/>
              <a:gd name="connsiteX4" fmla="*/ 852503 w 2232948"/>
              <a:gd name="connsiteY4" fmla="*/ 1031039 h 2697913"/>
              <a:gd name="connsiteX5" fmla="*/ 1200165 w 2232948"/>
              <a:gd name="connsiteY5" fmla="*/ 750051 h 2697913"/>
              <a:gd name="connsiteX6" fmla="*/ 1438290 w 2232948"/>
              <a:gd name="connsiteY6" fmla="*/ 378575 h 2697913"/>
              <a:gd name="connsiteX7" fmla="*/ 2143141 w 2232948"/>
              <a:gd name="connsiteY7" fmla="*/ 140451 h 2697913"/>
              <a:gd name="connsiteX8" fmla="*/ 2228865 w 2232948"/>
              <a:gd name="connsiteY8" fmla="*/ 2697913 h 2697913"/>
              <a:gd name="connsiteX0" fmla="*/ 6 w 2423439"/>
              <a:gd name="connsiteY0" fmla="*/ 2435976 h 2697913"/>
              <a:gd name="connsiteX1" fmla="*/ 342906 w 2423439"/>
              <a:gd name="connsiteY1" fmla="*/ 2226426 h 2697913"/>
              <a:gd name="connsiteX2" fmla="*/ 547693 w 2423439"/>
              <a:gd name="connsiteY2" fmla="*/ 1659688 h 2697913"/>
              <a:gd name="connsiteX3" fmla="*/ 862019 w 2423439"/>
              <a:gd name="connsiteY3" fmla="*/ 1397751 h 2697913"/>
              <a:gd name="connsiteX4" fmla="*/ 1042994 w 2423439"/>
              <a:gd name="connsiteY4" fmla="*/ 1031039 h 2697913"/>
              <a:gd name="connsiteX5" fmla="*/ 1390656 w 2423439"/>
              <a:gd name="connsiteY5" fmla="*/ 750051 h 2697913"/>
              <a:gd name="connsiteX6" fmla="*/ 1628781 w 2423439"/>
              <a:gd name="connsiteY6" fmla="*/ 378575 h 2697913"/>
              <a:gd name="connsiteX7" fmla="*/ 2333632 w 2423439"/>
              <a:gd name="connsiteY7" fmla="*/ 140451 h 2697913"/>
              <a:gd name="connsiteX8" fmla="*/ 2419356 w 2423439"/>
              <a:gd name="connsiteY8" fmla="*/ 2697913 h 2697913"/>
              <a:gd name="connsiteX0" fmla="*/ 7 w 2413915"/>
              <a:gd name="connsiteY0" fmla="*/ 2435976 h 2697913"/>
              <a:gd name="connsiteX1" fmla="*/ 333382 w 2413915"/>
              <a:gd name="connsiteY1" fmla="*/ 2226426 h 2697913"/>
              <a:gd name="connsiteX2" fmla="*/ 538169 w 2413915"/>
              <a:gd name="connsiteY2" fmla="*/ 1659688 h 2697913"/>
              <a:gd name="connsiteX3" fmla="*/ 852495 w 2413915"/>
              <a:gd name="connsiteY3" fmla="*/ 1397751 h 2697913"/>
              <a:gd name="connsiteX4" fmla="*/ 1033470 w 2413915"/>
              <a:gd name="connsiteY4" fmla="*/ 1031039 h 2697913"/>
              <a:gd name="connsiteX5" fmla="*/ 1381132 w 2413915"/>
              <a:gd name="connsiteY5" fmla="*/ 750051 h 2697913"/>
              <a:gd name="connsiteX6" fmla="*/ 1619257 w 2413915"/>
              <a:gd name="connsiteY6" fmla="*/ 378575 h 2697913"/>
              <a:gd name="connsiteX7" fmla="*/ 2324108 w 2413915"/>
              <a:gd name="connsiteY7" fmla="*/ 140451 h 2697913"/>
              <a:gd name="connsiteX8" fmla="*/ 2409832 w 2413915"/>
              <a:gd name="connsiteY8" fmla="*/ 2697913 h 2697913"/>
              <a:gd name="connsiteX0" fmla="*/ 7 w 2426494"/>
              <a:gd name="connsiteY0" fmla="*/ 2464028 h 2725965"/>
              <a:gd name="connsiteX1" fmla="*/ 333382 w 2426494"/>
              <a:gd name="connsiteY1" fmla="*/ 2254478 h 2725965"/>
              <a:gd name="connsiteX2" fmla="*/ 538169 w 2426494"/>
              <a:gd name="connsiteY2" fmla="*/ 1687740 h 2725965"/>
              <a:gd name="connsiteX3" fmla="*/ 852495 w 2426494"/>
              <a:gd name="connsiteY3" fmla="*/ 1425803 h 2725965"/>
              <a:gd name="connsiteX4" fmla="*/ 1033470 w 2426494"/>
              <a:gd name="connsiteY4" fmla="*/ 1059091 h 2725965"/>
              <a:gd name="connsiteX5" fmla="*/ 1381132 w 2426494"/>
              <a:gd name="connsiteY5" fmla="*/ 778103 h 2725965"/>
              <a:gd name="connsiteX6" fmla="*/ 1619257 w 2426494"/>
              <a:gd name="connsiteY6" fmla="*/ 406627 h 2725965"/>
              <a:gd name="connsiteX7" fmla="*/ 2350234 w 2426494"/>
              <a:gd name="connsiteY7" fmla="*/ 135846 h 2725965"/>
              <a:gd name="connsiteX8" fmla="*/ 2409832 w 2426494"/>
              <a:gd name="connsiteY8" fmla="*/ 2725965 h 272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6494" h="2725965">
                <a:moveTo>
                  <a:pt x="7" y="2464028"/>
                </a:moveTo>
                <a:cubicBezTo>
                  <a:pt x="-1580" y="2464028"/>
                  <a:pt x="300838" y="2348934"/>
                  <a:pt x="333382" y="2254478"/>
                </a:cubicBezTo>
                <a:cubicBezTo>
                  <a:pt x="365926" y="2160022"/>
                  <a:pt x="451650" y="1825853"/>
                  <a:pt x="538169" y="1687740"/>
                </a:cubicBezTo>
                <a:cubicBezTo>
                  <a:pt x="624688" y="1549627"/>
                  <a:pt x="769945" y="1530578"/>
                  <a:pt x="852495" y="1425803"/>
                </a:cubicBezTo>
                <a:cubicBezTo>
                  <a:pt x="935045" y="1321028"/>
                  <a:pt x="945364" y="1167041"/>
                  <a:pt x="1033470" y="1059091"/>
                </a:cubicBezTo>
                <a:cubicBezTo>
                  <a:pt x="1121576" y="951141"/>
                  <a:pt x="1283501" y="886847"/>
                  <a:pt x="1381132" y="778103"/>
                </a:cubicBezTo>
                <a:cubicBezTo>
                  <a:pt x="1478763" y="669359"/>
                  <a:pt x="1457740" y="513670"/>
                  <a:pt x="1619257" y="406627"/>
                </a:cubicBezTo>
                <a:cubicBezTo>
                  <a:pt x="1780774" y="299584"/>
                  <a:pt x="2218471" y="-250710"/>
                  <a:pt x="2350234" y="135846"/>
                </a:cubicBezTo>
                <a:cubicBezTo>
                  <a:pt x="2481997" y="522402"/>
                  <a:pt x="2401101" y="2256859"/>
                  <a:pt x="2409832" y="27259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4445214" y="1442592"/>
            <a:ext cx="528638" cy="2568256"/>
          </a:xfrm>
          <a:custGeom>
            <a:avLst/>
            <a:gdLst>
              <a:gd name="connsiteX0" fmla="*/ 528638 w 528638"/>
              <a:gd name="connsiteY0" fmla="*/ 2580527 h 2599577"/>
              <a:gd name="connsiteX1" fmla="*/ 476250 w 528638"/>
              <a:gd name="connsiteY1" fmla="*/ 1699465 h 2599577"/>
              <a:gd name="connsiteX2" fmla="*/ 390525 w 528638"/>
              <a:gd name="connsiteY2" fmla="*/ 946990 h 2599577"/>
              <a:gd name="connsiteX3" fmla="*/ 280988 w 528638"/>
              <a:gd name="connsiteY3" fmla="*/ 437402 h 2599577"/>
              <a:gd name="connsiteX4" fmla="*/ 166688 w 528638"/>
              <a:gd name="connsiteY4" fmla="*/ 165940 h 2599577"/>
              <a:gd name="connsiteX5" fmla="*/ 47625 w 528638"/>
              <a:gd name="connsiteY5" fmla="*/ 199277 h 2599577"/>
              <a:gd name="connsiteX6" fmla="*/ 0 w 528638"/>
              <a:gd name="connsiteY6" fmla="*/ 2599577 h 2599577"/>
              <a:gd name="connsiteX7" fmla="*/ 0 w 528638"/>
              <a:gd name="connsiteY7" fmla="*/ 2599577 h 2599577"/>
              <a:gd name="connsiteX0" fmla="*/ 528638 w 528638"/>
              <a:gd name="connsiteY0" fmla="*/ 2543226 h 2562276"/>
              <a:gd name="connsiteX1" fmla="*/ 476250 w 528638"/>
              <a:gd name="connsiteY1" fmla="*/ 1662164 h 2562276"/>
              <a:gd name="connsiteX2" fmla="*/ 390525 w 528638"/>
              <a:gd name="connsiteY2" fmla="*/ 909689 h 2562276"/>
              <a:gd name="connsiteX3" fmla="*/ 280988 w 528638"/>
              <a:gd name="connsiteY3" fmla="*/ 400101 h 2562276"/>
              <a:gd name="connsiteX4" fmla="*/ 233363 w 528638"/>
              <a:gd name="connsiteY4" fmla="*/ 238177 h 2562276"/>
              <a:gd name="connsiteX5" fmla="*/ 47625 w 528638"/>
              <a:gd name="connsiteY5" fmla="*/ 161976 h 2562276"/>
              <a:gd name="connsiteX6" fmla="*/ 0 w 528638"/>
              <a:gd name="connsiteY6" fmla="*/ 2562276 h 2562276"/>
              <a:gd name="connsiteX7" fmla="*/ 0 w 528638"/>
              <a:gd name="connsiteY7" fmla="*/ 2562276 h 256227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390525 w 528638"/>
              <a:gd name="connsiteY2" fmla="*/ 9156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33387 w 528638"/>
              <a:gd name="connsiteY2" fmla="*/ 1020444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14337 w 528638"/>
              <a:gd name="connsiteY2" fmla="*/ 10299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638" h="2568256">
                <a:moveTo>
                  <a:pt x="528638" y="2549206"/>
                </a:moveTo>
                <a:cubicBezTo>
                  <a:pt x="513953" y="2244803"/>
                  <a:pt x="495300" y="1921350"/>
                  <a:pt x="476250" y="1668144"/>
                </a:cubicBezTo>
                <a:cubicBezTo>
                  <a:pt x="457200" y="1414938"/>
                  <a:pt x="438150" y="1210944"/>
                  <a:pt x="414337" y="1029969"/>
                </a:cubicBezTo>
                <a:cubicBezTo>
                  <a:pt x="390525" y="848994"/>
                  <a:pt x="363537" y="713262"/>
                  <a:pt x="333375" y="582293"/>
                </a:cubicBezTo>
                <a:cubicBezTo>
                  <a:pt x="303213" y="451324"/>
                  <a:pt x="280988" y="313213"/>
                  <a:pt x="233363" y="244157"/>
                </a:cubicBezTo>
                <a:cubicBezTo>
                  <a:pt x="185738" y="175101"/>
                  <a:pt x="86519" y="-219394"/>
                  <a:pt x="47625" y="167956"/>
                </a:cubicBezTo>
                <a:cubicBezTo>
                  <a:pt x="8731" y="555306"/>
                  <a:pt x="0" y="2568256"/>
                  <a:pt x="0" y="2568256"/>
                </a:cubicBezTo>
                <a:lnTo>
                  <a:pt x="0" y="256825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4976232" y="1415390"/>
            <a:ext cx="3033712" cy="2595457"/>
          </a:xfrm>
          <a:custGeom>
            <a:avLst/>
            <a:gdLst>
              <a:gd name="connsiteX0" fmla="*/ 2700338 w 2705984"/>
              <a:gd name="connsiteY0" fmla="*/ 2095395 h 2595457"/>
              <a:gd name="connsiteX1" fmla="*/ 2652713 w 2705984"/>
              <a:gd name="connsiteY1" fmla="*/ 2014432 h 2595457"/>
              <a:gd name="connsiteX2" fmla="*/ 2314575 w 2705984"/>
              <a:gd name="connsiteY2" fmla="*/ 1481032 h 2595457"/>
              <a:gd name="connsiteX3" fmla="*/ 1919288 w 2705984"/>
              <a:gd name="connsiteY3" fmla="*/ 1123845 h 2595457"/>
              <a:gd name="connsiteX4" fmla="*/ 1576388 w 2705984"/>
              <a:gd name="connsiteY4" fmla="*/ 628545 h 2595457"/>
              <a:gd name="connsiteX5" fmla="*/ 1057275 w 2705984"/>
              <a:gd name="connsiteY5" fmla="*/ 347557 h 2595457"/>
              <a:gd name="connsiteX6" fmla="*/ 838200 w 2705984"/>
              <a:gd name="connsiteY6" fmla="*/ 114195 h 2595457"/>
              <a:gd name="connsiteX7" fmla="*/ 419100 w 2705984"/>
              <a:gd name="connsiteY7" fmla="*/ 61807 h 2595457"/>
              <a:gd name="connsiteX8" fmla="*/ 138113 w 2705984"/>
              <a:gd name="connsiteY8" fmla="*/ 985732 h 2595457"/>
              <a:gd name="connsiteX9" fmla="*/ 52388 w 2705984"/>
              <a:gd name="connsiteY9" fmla="*/ 2033482 h 2595457"/>
              <a:gd name="connsiteX10" fmla="*/ 0 w 2705984"/>
              <a:gd name="connsiteY10" fmla="*/ 2595457 h 2595457"/>
              <a:gd name="connsiteX0" fmla="*/ 2700338 w 2712072"/>
              <a:gd name="connsiteY0" fmla="*/ 2095395 h 2595457"/>
              <a:gd name="connsiteX1" fmla="*/ 2709863 w 2712072"/>
              <a:gd name="connsiteY1" fmla="*/ 2085870 h 2595457"/>
              <a:gd name="connsiteX2" fmla="*/ 2652713 w 2712072"/>
              <a:gd name="connsiteY2" fmla="*/ 2014432 h 2595457"/>
              <a:gd name="connsiteX3" fmla="*/ 2314575 w 2712072"/>
              <a:gd name="connsiteY3" fmla="*/ 1481032 h 2595457"/>
              <a:gd name="connsiteX4" fmla="*/ 1919288 w 2712072"/>
              <a:gd name="connsiteY4" fmla="*/ 1123845 h 2595457"/>
              <a:gd name="connsiteX5" fmla="*/ 1576388 w 2712072"/>
              <a:gd name="connsiteY5" fmla="*/ 628545 h 2595457"/>
              <a:gd name="connsiteX6" fmla="*/ 1057275 w 2712072"/>
              <a:gd name="connsiteY6" fmla="*/ 347557 h 2595457"/>
              <a:gd name="connsiteX7" fmla="*/ 838200 w 2712072"/>
              <a:gd name="connsiteY7" fmla="*/ 114195 h 2595457"/>
              <a:gd name="connsiteX8" fmla="*/ 419100 w 2712072"/>
              <a:gd name="connsiteY8" fmla="*/ 61807 h 2595457"/>
              <a:gd name="connsiteX9" fmla="*/ 138113 w 2712072"/>
              <a:gd name="connsiteY9" fmla="*/ 985732 h 2595457"/>
              <a:gd name="connsiteX10" fmla="*/ 52388 w 2712072"/>
              <a:gd name="connsiteY10" fmla="*/ 2033482 h 2595457"/>
              <a:gd name="connsiteX11" fmla="*/ 0 w 2712072"/>
              <a:gd name="connsiteY11" fmla="*/ 2595457 h 2595457"/>
              <a:gd name="connsiteX0" fmla="*/ 2566988 w 2710168"/>
              <a:gd name="connsiteY0" fmla="*/ 2109682 h 2595457"/>
              <a:gd name="connsiteX1" fmla="*/ 2709863 w 2710168"/>
              <a:gd name="connsiteY1" fmla="*/ 2085870 h 2595457"/>
              <a:gd name="connsiteX2" fmla="*/ 2652713 w 2710168"/>
              <a:gd name="connsiteY2" fmla="*/ 2014432 h 2595457"/>
              <a:gd name="connsiteX3" fmla="*/ 2314575 w 2710168"/>
              <a:gd name="connsiteY3" fmla="*/ 1481032 h 2595457"/>
              <a:gd name="connsiteX4" fmla="*/ 1919288 w 2710168"/>
              <a:gd name="connsiteY4" fmla="*/ 1123845 h 2595457"/>
              <a:gd name="connsiteX5" fmla="*/ 1576388 w 2710168"/>
              <a:gd name="connsiteY5" fmla="*/ 628545 h 2595457"/>
              <a:gd name="connsiteX6" fmla="*/ 1057275 w 2710168"/>
              <a:gd name="connsiteY6" fmla="*/ 347557 h 2595457"/>
              <a:gd name="connsiteX7" fmla="*/ 838200 w 2710168"/>
              <a:gd name="connsiteY7" fmla="*/ 114195 h 2595457"/>
              <a:gd name="connsiteX8" fmla="*/ 419100 w 2710168"/>
              <a:gd name="connsiteY8" fmla="*/ 61807 h 2595457"/>
              <a:gd name="connsiteX9" fmla="*/ 138113 w 2710168"/>
              <a:gd name="connsiteY9" fmla="*/ 985732 h 2595457"/>
              <a:gd name="connsiteX10" fmla="*/ 52388 w 2710168"/>
              <a:gd name="connsiteY10" fmla="*/ 2033482 h 2595457"/>
              <a:gd name="connsiteX11" fmla="*/ 0 w 2710168"/>
              <a:gd name="connsiteY11" fmla="*/ 2595457 h 2595457"/>
              <a:gd name="connsiteX0" fmla="*/ 3057525 w 3057530"/>
              <a:gd name="connsiteY0" fmla="*/ 2276370 h 2595457"/>
              <a:gd name="connsiteX1" fmla="*/ 2709863 w 3057530"/>
              <a:gd name="connsiteY1" fmla="*/ 2085870 h 2595457"/>
              <a:gd name="connsiteX2" fmla="*/ 2652713 w 3057530"/>
              <a:gd name="connsiteY2" fmla="*/ 2014432 h 2595457"/>
              <a:gd name="connsiteX3" fmla="*/ 2314575 w 3057530"/>
              <a:gd name="connsiteY3" fmla="*/ 1481032 h 2595457"/>
              <a:gd name="connsiteX4" fmla="*/ 1919288 w 3057530"/>
              <a:gd name="connsiteY4" fmla="*/ 1123845 h 2595457"/>
              <a:gd name="connsiteX5" fmla="*/ 1576388 w 3057530"/>
              <a:gd name="connsiteY5" fmla="*/ 628545 h 2595457"/>
              <a:gd name="connsiteX6" fmla="*/ 1057275 w 3057530"/>
              <a:gd name="connsiteY6" fmla="*/ 347557 h 2595457"/>
              <a:gd name="connsiteX7" fmla="*/ 838200 w 3057530"/>
              <a:gd name="connsiteY7" fmla="*/ 114195 h 2595457"/>
              <a:gd name="connsiteX8" fmla="*/ 419100 w 3057530"/>
              <a:gd name="connsiteY8" fmla="*/ 61807 h 2595457"/>
              <a:gd name="connsiteX9" fmla="*/ 138113 w 3057530"/>
              <a:gd name="connsiteY9" fmla="*/ 985732 h 2595457"/>
              <a:gd name="connsiteX10" fmla="*/ 52388 w 3057530"/>
              <a:gd name="connsiteY10" fmla="*/ 2033482 h 2595457"/>
              <a:gd name="connsiteX11" fmla="*/ 0 w 3057530"/>
              <a:gd name="connsiteY11" fmla="*/ 2595457 h 2595457"/>
              <a:gd name="connsiteX0" fmla="*/ 3040856 w 3040861"/>
              <a:gd name="connsiteY0" fmla="*/ 2264464 h 2595457"/>
              <a:gd name="connsiteX1" fmla="*/ 2709863 w 3040861"/>
              <a:gd name="connsiteY1" fmla="*/ 2085870 h 2595457"/>
              <a:gd name="connsiteX2" fmla="*/ 2652713 w 3040861"/>
              <a:gd name="connsiteY2" fmla="*/ 2014432 h 2595457"/>
              <a:gd name="connsiteX3" fmla="*/ 2314575 w 3040861"/>
              <a:gd name="connsiteY3" fmla="*/ 1481032 h 2595457"/>
              <a:gd name="connsiteX4" fmla="*/ 1919288 w 3040861"/>
              <a:gd name="connsiteY4" fmla="*/ 1123845 h 2595457"/>
              <a:gd name="connsiteX5" fmla="*/ 1576388 w 3040861"/>
              <a:gd name="connsiteY5" fmla="*/ 628545 h 2595457"/>
              <a:gd name="connsiteX6" fmla="*/ 1057275 w 3040861"/>
              <a:gd name="connsiteY6" fmla="*/ 347557 h 2595457"/>
              <a:gd name="connsiteX7" fmla="*/ 838200 w 3040861"/>
              <a:gd name="connsiteY7" fmla="*/ 114195 h 2595457"/>
              <a:gd name="connsiteX8" fmla="*/ 419100 w 3040861"/>
              <a:gd name="connsiteY8" fmla="*/ 61807 h 2595457"/>
              <a:gd name="connsiteX9" fmla="*/ 138113 w 3040861"/>
              <a:gd name="connsiteY9" fmla="*/ 985732 h 2595457"/>
              <a:gd name="connsiteX10" fmla="*/ 52388 w 3040861"/>
              <a:gd name="connsiteY10" fmla="*/ 2033482 h 2595457"/>
              <a:gd name="connsiteX11" fmla="*/ 0 w 3040861"/>
              <a:gd name="connsiteY11" fmla="*/ 2595457 h 2595457"/>
              <a:gd name="connsiteX0" fmla="*/ 3040856 w 3040856"/>
              <a:gd name="connsiteY0" fmla="*/ 2264464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33712 w 3033712"/>
              <a:gd name="connsiteY0" fmla="*/ 2216839 h 2595457"/>
              <a:gd name="connsiteX1" fmla="*/ 2645569 w 3033712"/>
              <a:gd name="connsiteY1" fmla="*/ 2014432 h 2595457"/>
              <a:gd name="connsiteX2" fmla="*/ 2307431 w 3033712"/>
              <a:gd name="connsiteY2" fmla="*/ 1481032 h 2595457"/>
              <a:gd name="connsiteX3" fmla="*/ 1912144 w 3033712"/>
              <a:gd name="connsiteY3" fmla="*/ 1123845 h 2595457"/>
              <a:gd name="connsiteX4" fmla="*/ 1569244 w 3033712"/>
              <a:gd name="connsiteY4" fmla="*/ 628545 h 2595457"/>
              <a:gd name="connsiteX5" fmla="*/ 1050131 w 3033712"/>
              <a:gd name="connsiteY5" fmla="*/ 347557 h 2595457"/>
              <a:gd name="connsiteX6" fmla="*/ 831056 w 3033712"/>
              <a:gd name="connsiteY6" fmla="*/ 114195 h 2595457"/>
              <a:gd name="connsiteX7" fmla="*/ 411956 w 3033712"/>
              <a:gd name="connsiteY7" fmla="*/ 61807 h 2595457"/>
              <a:gd name="connsiteX8" fmla="*/ 130969 w 3033712"/>
              <a:gd name="connsiteY8" fmla="*/ 985732 h 2595457"/>
              <a:gd name="connsiteX9" fmla="*/ 45244 w 3033712"/>
              <a:gd name="connsiteY9" fmla="*/ 2033482 h 2595457"/>
              <a:gd name="connsiteX10" fmla="*/ 0 w 3033712"/>
              <a:gd name="connsiteY10" fmla="*/ 2595457 h 259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3712" h="2595457">
                <a:moveTo>
                  <a:pt x="3033712" y="2216839"/>
                </a:moveTo>
                <a:cubicBezTo>
                  <a:pt x="2933799" y="2181418"/>
                  <a:pt x="2766616" y="2137066"/>
                  <a:pt x="2645569" y="2014432"/>
                </a:cubicBezTo>
                <a:cubicBezTo>
                  <a:pt x="2524522" y="1891798"/>
                  <a:pt x="2429669" y="1629463"/>
                  <a:pt x="2307431" y="1481032"/>
                </a:cubicBezTo>
                <a:cubicBezTo>
                  <a:pt x="2185193" y="1332601"/>
                  <a:pt x="2035175" y="1265926"/>
                  <a:pt x="1912144" y="1123845"/>
                </a:cubicBezTo>
                <a:cubicBezTo>
                  <a:pt x="1789113" y="981764"/>
                  <a:pt x="1712913" y="757926"/>
                  <a:pt x="1569244" y="628545"/>
                </a:cubicBezTo>
                <a:cubicBezTo>
                  <a:pt x="1425575" y="499164"/>
                  <a:pt x="1173162" y="433282"/>
                  <a:pt x="1050131" y="347557"/>
                </a:cubicBezTo>
                <a:cubicBezTo>
                  <a:pt x="927100" y="261832"/>
                  <a:pt x="937418" y="161820"/>
                  <a:pt x="831056" y="114195"/>
                </a:cubicBezTo>
                <a:cubicBezTo>
                  <a:pt x="724694" y="66570"/>
                  <a:pt x="528637" y="-83449"/>
                  <a:pt x="411956" y="61807"/>
                </a:cubicBezTo>
                <a:cubicBezTo>
                  <a:pt x="295275" y="207063"/>
                  <a:pt x="192088" y="657119"/>
                  <a:pt x="130969" y="985732"/>
                </a:cubicBezTo>
                <a:cubicBezTo>
                  <a:pt x="69850" y="1314344"/>
                  <a:pt x="67072" y="1765194"/>
                  <a:pt x="45244" y="2033482"/>
                </a:cubicBezTo>
                <a:cubicBezTo>
                  <a:pt x="23416" y="2301770"/>
                  <a:pt x="14684" y="2448613"/>
                  <a:pt x="0" y="25954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1954408" y="3848461"/>
            <a:ext cx="2405081" cy="167149"/>
          </a:xfrm>
          <a:custGeom>
            <a:avLst/>
            <a:gdLst>
              <a:gd name="connsiteX0" fmla="*/ 0 w 2090737"/>
              <a:gd name="connsiteY0" fmla="*/ 24273 h 167148"/>
              <a:gd name="connsiteX1" fmla="*/ 419100 w 2090737"/>
              <a:gd name="connsiteY1" fmla="*/ 38560 h 167148"/>
              <a:gd name="connsiteX2" fmla="*/ 800100 w 2090737"/>
              <a:gd name="connsiteY2" fmla="*/ 460 h 167148"/>
              <a:gd name="connsiteX3" fmla="*/ 1219200 w 2090737"/>
              <a:gd name="connsiteY3" fmla="*/ 43323 h 167148"/>
              <a:gd name="connsiteX4" fmla="*/ 1562100 w 2090737"/>
              <a:gd name="connsiteY4" fmla="*/ 460 h 167148"/>
              <a:gd name="connsiteX5" fmla="*/ 1928812 w 2090737"/>
              <a:gd name="connsiteY5" fmla="*/ 19510 h 167148"/>
              <a:gd name="connsiteX6" fmla="*/ 2047875 w 2090737"/>
              <a:gd name="connsiteY6" fmla="*/ 24273 h 167148"/>
              <a:gd name="connsiteX7" fmla="*/ 2090737 w 2090737"/>
              <a:gd name="connsiteY7" fmla="*/ 167148 h 167148"/>
              <a:gd name="connsiteX8" fmla="*/ 2090737 w 2090737"/>
              <a:gd name="connsiteY8" fmla="*/ 167148 h 167148"/>
              <a:gd name="connsiteX0" fmla="*/ 42456 w 2133193"/>
              <a:gd name="connsiteY0" fmla="*/ 24273 h 167148"/>
              <a:gd name="connsiteX1" fmla="*/ 28168 w 2133193"/>
              <a:gd name="connsiteY1" fmla="*/ 19510 h 167148"/>
              <a:gd name="connsiteX2" fmla="*/ 461556 w 2133193"/>
              <a:gd name="connsiteY2" fmla="*/ 38560 h 167148"/>
              <a:gd name="connsiteX3" fmla="*/ 842556 w 2133193"/>
              <a:gd name="connsiteY3" fmla="*/ 460 h 167148"/>
              <a:gd name="connsiteX4" fmla="*/ 1261656 w 2133193"/>
              <a:gd name="connsiteY4" fmla="*/ 43323 h 167148"/>
              <a:gd name="connsiteX5" fmla="*/ 1604556 w 2133193"/>
              <a:gd name="connsiteY5" fmla="*/ 460 h 167148"/>
              <a:gd name="connsiteX6" fmla="*/ 1971268 w 2133193"/>
              <a:gd name="connsiteY6" fmla="*/ 19510 h 167148"/>
              <a:gd name="connsiteX7" fmla="*/ 2090331 w 2133193"/>
              <a:gd name="connsiteY7" fmla="*/ 24273 h 167148"/>
              <a:gd name="connsiteX8" fmla="*/ 2133193 w 2133193"/>
              <a:gd name="connsiteY8" fmla="*/ 167148 h 167148"/>
              <a:gd name="connsiteX9" fmla="*/ 2133193 w 2133193"/>
              <a:gd name="connsiteY9" fmla="*/ 167148 h 167148"/>
              <a:gd name="connsiteX0" fmla="*/ 148098 w 2119773"/>
              <a:gd name="connsiteY0" fmla="*/ 4 h 247654"/>
              <a:gd name="connsiteX1" fmla="*/ 14748 w 2119773"/>
              <a:gd name="connsiteY1" fmla="*/ 100016 h 247654"/>
              <a:gd name="connsiteX2" fmla="*/ 448136 w 2119773"/>
              <a:gd name="connsiteY2" fmla="*/ 119066 h 247654"/>
              <a:gd name="connsiteX3" fmla="*/ 829136 w 2119773"/>
              <a:gd name="connsiteY3" fmla="*/ 80966 h 247654"/>
              <a:gd name="connsiteX4" fmla="*/ 1248236 w 2119773"/>
              <a:gd name="connsiteY4" fmla="*/ 123829 h 247654"/>
              <a:gd name="connsiteX5" fmla="*/ 1591136 w 2119773"/>
              <a:gd name="connsiteY5" fmla="*/ 80966 h 247654"/>
              <a:gd name="connsiteX6" fmla="*/ 1957848 w 2119773"/>
              <a:gd name="connsiteY6" fmla="*/ 100016 h 247654"/>
              <a:gd name="connsiteX7" fmla="*/ 2076911 w 2119773"/>
              <a:gd name="connsiteY7" fmla="*/ 104779 h 247654"/>
              <a:gd name="connsiteX8" fmla="*/ 2119773 w 2119773"/>
              <a:gd name="connsiteY8" fmla="*/ 247654 h 247654"/>
              <a:gd name="connsiteX9" fmla="*/ 2119773 w 2119773"/>
              <a:gd name="connsiteY9" fmla="*/ 247654 h 247654"/>
              <a:gd name="connsiteX0" fmla="*/ 18 w 2405081"/>
              <a:gd name="connsiteY0" fmla="*/ 52849 h 167149"/>
              <a:gd name="connsiteX1" fmla="*/ 300056 w 2405081"/>
              <a:gd name="connsiteY1" fmla="*/ 19511 h 167149"/>
              <a:gd name="connsiteX2" fmla="*/ 733444 w 2405081"/>
              <a:gd name="connsiteY2" fmla="*/ 38561 h 167149"/>
              <a:gd name="connsiteX3" fmla="*/ 1114444 w 2405081"/>
              <a:gd name="connsiteY3" fmla="*/ 461 h 167149"/>
              <a:gd name="connsiteX4" fmla="*/ 1533544 w 2405081"/>
              <a:gd name="connsiteY4" fmla="*/ 43324 h 167149"/>
              <a:gd name="connsiteX5" fmla="*/ 1876444 w 2405081"/>
              <a:gd name="connsiteY5" fmla="*/ 461 h 167149"/>
              <a:gd name="connsiteX6" fmla="*/ 2243156 w 2405081"/>
              <a:gd name="connsiteY6" fmla="*/ 19511 h 167149"/>
              <a:gd name="connsiteX7" fmla="*/ 2362219 w 2405081"/>
              <a:gd name="connsiteY7" fmla="*/ 24274 h 167149"/>
              <a:gd name="connsiteX8" fmla="*/ 2405081 w 2405081"/>
              <a:gd name="connsiteY8" fmla="*/ 167149 h 167149"/>
              <a:gd name="connsiteX9" fmla="*/ 2405081 w 2405081"/>
              <a:gd name="connsiteY9" fmla="*/ 167149 h 16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081" h="167149">
                <a:moveTo>
                  <a:pt x="18" y="52849"/>
                </a:moveTo>
                <a:cubicBezTo>
                  <a:pt x="-2363" y="52055"/>
                  <a:pt x="230206" y="17130"/>
                  <a:pt x="300056" y="19511"/>
                </a:cubicBezTo>
                <a:cubicBezTo>
                  <a:pt x="369906" y="21892"/>
                  <a:pt x="597713" y="41736"/>
                  <a:pt x="733444" y="38561"/>
                </a:cubicBezTo>
                <a:cubicBezTo>
                  <a:pt x="869175" y="35386"/>
                  <a:pt x="981094" y="-333"/>
                  <a:pt x="1114444" y="461"/>
                </a:cubicBezTo>
                <a:cubicBezTo>
                  <a:pt x="1247794" y="1255"/>
                  <a:pt x="1406544" y="43324"/>
                  <a:pt x="1533544" y="43324"/>
                </a:cubicBezTo>
                <a:cubicBezTo>
                  <a:pt x="1660544" y="43324"/>
                  <a:pt x="1758175" y="4430"/>
                  <a:pt x="1876444" y="461"/>
                </a:cubicBezTo>
                <a:cubicBezTo>
                  <a:pt x="1994713" y="-3508"/>
                  <a:pt x="2243156" y="19511"/>
                  <a:pt x="2243156" y="19511"/>
                </a:cubicBezTo>
                <a:cubicBezTo>
                  <a:pt x="2324119" y="23480"/>
                  <a:pt x="2335231" y="-332"/>
                  <a:pt x="2362219" y="24274"/>
                </a:cubicBezTo>
                <a:cubicBezTo>
                  <a:pt x="2389207" y="48880"/>
                  <a:pt x="2405081" y="167149"/>
                  <a:pt x="2405081" y="167149"/>
                </a:cubicBezTo>
                <a:lnTo>
                  <a:pt x="2405081" y="16714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Forma livre 12"/>
          <p:cNvSpPr/>
          <p:nvPr/>
        </p:nvSpPr>
        <p:spPr>
          <a:xfrm>
            <a:off x="4445213" y="1012853"/>
            <a:ext cx="569119" cy="3002757"/>
          </a:xfrm>
          <a:custGeom>
            <a:avLst/>
            <a:gdLst>
              <a:gd name="connsiteX0" fmla="*/ 0 w 576090"/>
              <a:gd name="connsiteY0" fmla="*/ 3224213 h 3224213"/>
              <a:gd name="connsiteX1" fmla="*/ 42863 w 576090"/>
              <a:gd name="connsiteY1" fmla="*/ 3095625 h 3224213"/>
              <a:gd name="connsiteX2" fmla="*/ 195263 w 576090"/>
              <a:gd name="connsiteY2" fmla="*/ 3062288 h 3224213"/>
              <a:gd name="connsiteX3" fmla="*/ 385763 w 576090"/>
              <a:gd name="connsiteY3" fmla="*/ 2928938 h 3224213"/>
              <a:gd name="connsiteX4" fmla="*/ 509588 w 576090"/>
              <a:gd name="connsiteY4" fmla="*/ 2443163 h 3224213"/>
              <a:gd name="connsiteX5" fmla="*/ 571500 w 576090"/>
              <a:gd name="connsiteY5" fmla="*/ 533400 h 3224213"/>
              <a:gd name="connsiteX6" fmla="*/ 566738 w 576090"/>
              <a:gd name="connsiteY6" fmla="*/ 0 h 3224213"/>
              <a:gd name="connsiteX0" fmla="*/ 0 w 571500"/>
              <a:gd name="connsiteY0" fmla="*/ 2690813 h 2690813"/>
              <a:gd name="connsiteX1" fmla="*/ 42863 w 571500"/>
              <a:gd name="connsiteY1" fmla="*/ 2562225 h 2690813"/>
              <a:gd name="connsiteX2" fmla="*/ 195263 w 571500"/>
              <a:gd name="connsiteY2" fmla="*/ 2528888 h 2690813"/>
              <a:gd name="connsiteX3" fmla="*/ 385763 w 571500"/>
              <a:gd name="connsiteY3" fmla="*/ 2395538 h 2690813"/>
              <a:gd name="connsiteX4" fmla="*/ 509588 w 571500"/>
              <a:gd name="connsiteY4" fmla="*/ 1909763 h 2690813"/>
              <a:gd name="connsiteX5" fmla="*/ 571500 w 571500"/>
              <a:gd name="connsiteY5" fmla="*/ 0 h 2690813"/>
              <a:gd name="connsiteX0" fmla="*/ 0 w 569119"/>
              <a:gd name="connsiteY0" fmla="*/ 3002757 h 3002757"/>
              <a:gd name="connsiteX1" fmla="*/ 42863 w 569119"/>
              <a:gd name="connsiteY1" fmla="*/ 2874169 h 3002757"/>
              <a:gd name="connsiteX2" fmla="*/ 195263 w 569119"/>
              <a:gd name="connsiteY2" fmla="*/ 2840832 h 3002757"/>
              <a:gd name="connsiteX3" fmla="*/ 385763 w 569119"/>
              <a:gd name="connsiteY3" fmla="*/ 2707482 h 3002757"/>
              <a:gd name="connsiteX4" fmla="*/ 509588 w 569119"/>
              <a:gd name="connsiteY4" fmla="*/ 2221707 h 3002757"/>
              <a:gd name="connsiteX5" fmla="*/ 569119 w 569119"/>
              <a:gd name="connsiteY5" fmla="*/ 0 h 30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19" h="3002757">
                <a:moveTo>
                  <a:pt x="0" y="3002757"/>
                </a:moveTo>
                <a:cubicBezTo>
                  <a:pt x="5159" y="2951956"/>
                  <a:pt x="10319" y="2901156"/>
                  <a:pt x="42863" y="2874169"/>
                </a:cubicBezTo>
                <a:cubicBezTo>
                  <a:pt x="75407" y="2847182"/>
                  <a:pt x="138113" y="2868613"/>
                  <a:pt x="195263" y="2840832"/>
                </a:cubicBezTo>
                <a:cubicBezTo>
                  <a:pt x="252413" y="2813051"/>
                  <a:pt x="333376" y="2810669"/>
                  <a:pt x="385763" y="2707482"/>
                </a:cubicBezTo>
                <a:cubicBezTo>
                  <a:pt x="438150" y="2604295"/>
                  <a:pt x="479029" y="2672954"/>
                  <a:pt x="509588" y="2221707"/>
                </a:cubicBezTo>
                <a:cubicBezTo>
                  <a:pt x="540147" y="1770460"/>
                  <a:pt x="559594" y="407194"/>
                  <a:pt x="56911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Forma livre 13"/>
          <p:cNvSpPr/>
          <p:nvPr/>
        </p:nvSpPr>
        <p:spPr>
          <a:xfrm>
            <a:off x="5014332" y="1008091"/>
            <a:ext cx="2997993" cy="2871469"/>
          </a:xfrm>
          <a:custGeom>
            <a:avLst/>
            <a:gdLst>
              <a:gd name="connsiteX0" fmla="*/ 0 w 2652713"/>
              <a:gd name="connsiteY0" fmla="*/ 0 h 2559526"/>
              <a:gd name="connsiteX1" fmla="*/ 57150 w 2652713"/>
              <a:gd name="connsiteY1" fmla="*/ 1833562 h 2559526"/>
              <a:gd name="connsiteX2" fmla="*/ 209550 w 2652713"/>
              <a:gd name="connsiteY2" fmla="*/ 2443162 h 2559526"/>
              <a:gd name="connsiteX3" fmla="*/ 866775 w 2652713"/>
              <a:gd name="connsiteY3" fmla="*/ 2557462 h 2559526"/>
              <a:gd name="connsiteX4" fmla="*/ 1300163 w 2652713"/>
              <a:gd name="connsiteY4" fmla="*/ 2519362 h 2559526"/>
              <a:gd name="connsiteX5" fmla="*/ 1900238 w 2652713"/>
              <a:gd name="connsiteY5" fmla="*/ 2552700 h 2559526"/>
              <a:gd name="connsiteX6" fmla="*/ 2252663 w 2652713"/>
              <a:gd name="connsiteY6" fmla="*/ 2509837 h 2559526"/>
              <a:gd name="connsiteX7" fmla="*/ 2652713 w 2652713"/>
              <a:gd name="connsiteY7" fmla="*/ 2557462 h 2559526"/>
              <a:gd name="connsiteX0" fmla="*/ 0 w 2683750"/>
              <a:gd name="connsiteY0" fmla="*/ 0 h 2560989"/>
              <a:gd name="connsiteX1" fmla="*/ 57150 w 2683750"/>
              <a:gd name="connsiteY1" fmla="*/ 1833562 h 2560989"/>
              <a:gd name="connsiteX2" fmla="*/ 209550 w 2683750"/>
              <a:gd name="connsiteY2" fmla="*/ 2443162 h 2560989"/>
              <a:gd name="connsiteX3" fmla="*/ 866775 w 2683750"/>
              <a:gd name="connsiteY3" fmla="*/ 2557462 h 2560989"/>
              <a:gd name="connsiteX4" fmla="*/ 1300163 w 2683750"/>
              <a:gd name="connsiteY4" fmla="*/ 2519362 h 2560989"/>
              <a:gd name="connsiteX5" fmla="*/ 1900238 w 2683750"/>
              <a:gd name="connsiteY5" fmla="*/ 2552700 h 2560989"/>
              <a:gd name="connsiteX6" fmla="*/ 2252663 w 2683750"/>
              <a:gd name="connsiteY6" fmla="*/ 2509837 h 2560989"/>
              <a:gd name="connsiteX7" fmla="*/ 2652713 w 2683750"/>
              <a:gd name="connsiteY7" fmla="*/ 2557462 h 2560989"/>
              <a:gd name="connsiteX8" fmla="*/ 2657475 w 2683750"/>
              <a:gd name="connsiteY8" fmla="*/ 2557462 h 2560989"/>
              <a:gd name="connsiteX0" fmla="*/ 0 w 2657475"/>
              <a:gd name="connsiteY0" fmla="*/ 0 h 2559526"/>
              <a:gd name="connsiteX1" fmla="*/ 57150 w 2657475"/>
              <a:gd name="connsiteY1" fmla="*/ 1833562 h 2559526"/>
              <a:gd name="connsiteX2" fmla="*/ 209550 w 2657475"/>
              <a:gd name="connsiteY2" fmla="*/ 2443162 h 2559526"/>
              <a:gd name="connsiteX3" fmla="*/ 866775 w 2657475"/>
              <a:gd name="connsiteY3" fmla="*/ 2557462 h 2559526"/>
              <a:gd name="connsiteX4" fmla="*/ 1300163 w 2657475"/>
              <a:gd name="connsiteY4" fmla="*/ 2519362 h 2559526"/>
              <a:gd name="connsiteX5" fmla="*/ 1900238 w 2657475"/>
              <a:gd name="connsiteY5" fmla="*/ 2552700 h 2559526"/>
              <a:gd name="connsiteX6" fmla="*/ 2252663 w 2657475"/>
              <a:gd name="connsiteY6" fmla="*/ 2509837 h 2559526"/>
              <a:gd name="connsiteX7" fmla="*/ 2528888 w 2657475"/>
              <a:gd name="connsiteY7" fmla="*/ 2500312 h 2559526"/>
              <a:gd name="connsiteX8" fmla="*/ 2657475 w 2657475"/>
              <a:gd name="connsiteY8" fmla="*/ 2557462 h 2559526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28888 w 3028950"/>
              <a:gd name="connsiteY7" fmla="*/ 2500312 h 2590799"/>
              <a:gd name="connsiteX8" fmla="*/ 3028950 w 3028950"/>
              <a:gd name="connsiteY8" fmla="*/ 2590799 h 2590799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76513 w 3028950"/>
              <a:gd name="connsiteY7" fmla="*/ 2538412 h 2590799"/>
              <a:gd name="connsiteX8" fmla="*/ 3028950 w 3028950"/>
              <a:gd name="connsiteY8" fmla="*/ 2590799 h 2590799"/>
              <a:gd name="connsiteX0" fmla="*/ 0 w 3048000"/>
              <a:gd name="connsiteY0" fmla="*/ 0 h 2586037"/>
              <a:gd name="connsiteX1" fmla="*/ 57150 w 3048000"/>
              <a:gd name="connsiteY1" fmla="*/ 1833562 h 2586037"/>
              <a:gd name="connsiteX2" fmla="*/ 209550 w 3048000"/>
              <a:gd name="connsiteY2" fmla="*/ 2443162 h 2586037"/>
              <a:gd name="connsiteX3" fmla="*/ 866775 w 3048000"/>
              <a:gd name="connsiteY3" fmla="*/ 2557462 h 2586037"/>
              <a:gd name="connsiteX4" fmla="*/ 1300163 w 3048000"/>
              <a:gd name="connsiteY4" fmla="*/ 2519362 h 2586037"/>
              <a:gd name="connsiteX5" fmla="*/ 1900238 w 3048000"/>
              <a:gd name="connsiteY5" fmla="*/ 2552700 h 2586037"/>
              <a:gd name="connsiteX6" fmla="*/ 2252663 w 3048000"/>
              <a:gd name="connsiteY6" fmla="*/ 2509837 h 2586037"/>
              <a:gd name="connsiteX7" fmla="*/ 2576513 w 3048000"/>
              <a:gd name="connsiteY7" fmla="*/ 2538412 h 2586037"/>
              <a:gd name="connsiteX8" fmla="*/ 3048000 w 3048000"/>
              <a:gd name="connsiteY8" fmla="*/ 2586037 h 2586037"/>
              <a:gd name="connsiteX0" fmla="*/ 0 w 3024187"/>
              <a:gd name="connsiteY0" fmla="*/ 0 h 2586037"/>
              <a:gd name="connsiteX1" fmla="*/ 57150 w 3024187"/>
              <a:gd name="connsiteY1" fmla="*/ 1833562 h 2586037"/>
              <a:gd name="connsiteX2" fmla="*/ 209550 w 3024187"/>
              <a:gd name="connsiteY2" fmla="*/ 2443162 h 2586037"/>
              <a:gd name="connsiteX3" fmla="*/ 866775 w 3024187"/>
              <a:gd name="connsiteY3" fmla="*/ 2557462 h 2586037"/>
              <a:gd name="connsiteX4" fmla="*/ 1300163 w 3024187"/>
              <a:gd name="connsiteY4" fmla="*/ 2519362 h 2586037"/>
              <a:gd name="connsiteX5" fmla="*/ 1900238 w 3024187"/>
              <a:gd name="connsiteY5" fmla="*/ 2552700 h 2586037"/>
              <a:gd name="connsiteX6" fmla="*/ 2252663 w 3024187"/>
              <a:gd name="connsiteY6" fmla="*/ 2509837 h 2586037"/>
              <a:gd name="connsiteX7" fmla="*/ 2576513 w 3024187"/>
              <a:gd name="connsiteY7" fmla="*/ 2538412 h 2586037"/>
              <a:gd name="connsiteX8" fmla="*/ 3024187 w 3024187"/>
              <a:gd name="connsiteY8" fmla="*/ 2586037 h 2586037"/>
              <a:gd name="connsiteX0" fmla="*/ 0 w 2988468"/>
              <a:gd name="connsiteY0" fmla="*/ 0 h 2583656"/>
              <a:gd name="connsiteX1" fmla="*/ 57150 w 2988468"/>
              <a:gd name="connsiteY1" fmla="*/ 1833562 h 2583656"/>
              <a:gd name="connsiteX2" fmla="*/ 209550 w 2988468"/>
              <a:gd name="connsiteY2" fmla="*/ 2443162 h 2583656"/>
              <a:gd name="connsiteX3" fmla="*/ 866775 w 2988468"/>
              <a:gd name="connsiteY3" fmla="*/ 2557462 h 2583656"/>
              <a:gd name="connsiteX4" fmla="*/ 1300163 w 2988468"/>
              <a:gd name="connsiteY4" fmla="*/ 2519362 h 2583656"/>
              <a:gd name="connsiteX5" fmla="*/ 1900238 w 2988468"/>
              <a:gd name="connsiteY5" fmla="*/ 2552700 h 2583656"/>
              <a:gd name="connsiteX6" fmla="*/ 2252663 w 2988468"/>
              <a:gd name="connsiteY6" fmla="*/ 2509837 h 2583656"/>
              <a:gd name="connsiteX7" fmla="*/ 2576513 w 2988468"/>
              <a:gd name="connsiteY7" fmla="*/ 2538412 h 2583656"/>
              <a:gd name="connsiteX8" fmla="*/ 2988468 w 2988468"/>
              <a:gd name="connsiteY8" fmla="*/ 2583656 h 258365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7993"/>
              <a:gd name="connsiteY0" fmla="*/ 0 h 2871469"/>
              <a:gd name="connsiteX1" fmla="*/ 59531 w 2997993"/>
              <a:gd name="connsiteY1" fmla="*/ 2145505 h 2871469"/>
              <a:gd name="connsiteX2" fmla="*/ 211931 w 2997993"/>
              <a:gd name="connsiteY2" fmla="*/ 2755105 h 2871469"/>
              <a:gd name="connsiteX3" fmla="*/ 869156 w 2997993"/>
              <a:gd name="connsiteY3" fmla="*/ 2869405 h 2871469"/>
              <a:gd name="connsiteX4" fmla="*/ 1302544 w 2997993"/>
              <a:gd name="connsiteY4" fmla="*/ 2831305 h 2871469"/>
              <a:gd name="connsiteX5" fmla="*/ 1902619 w 2997993"/>
              <a:gd name="connsiteY5" fmla="*/ 2864643 h 2871469"/>
              <a:gd name="connsiteX6" fmla="*/ 2255044 w 2997993"/>
              <a:gd name="connsiteY6" fmla="*/ 2821780 h 2871469"/>
              <a:gd name="connsiteX7" fmla="*/ 2578894 w 2997993"/>
              <a:gd name="connsiteY7" fmla="*/ 2850355 h 2871469"/>
              <a:gd name="connsiteX8" fmla="*/ 2997993 w 2997993"/>
              <a:gd name="connsiteY8" fmla="*/ 2771774 h 28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7993" h="2871469">
                <a:moveTo>
                  <a:pt x="0" y="0"/>
                </a:moveTo>
                <a:cubicBezTo>
                  <a:pt x="11112" y="713184"/>
                  <a:pt x="24209" y="1686321"/>
                  <a:pt x="59531" y="2145505"/>
                </a:cubicBezTo>
                <a:cubicBezTo>
                  <a:pt x="94853" y="2604689"/>
                  <a:pt x="76994" y="2634455"/>
                  <a:pt x="211931" y="2755105"/>
                </a:cubicBezTo>
                <a:cubicBezTo>
                  <a:pt x="346868" y="2875755"/>
                  <a:pt x="687387" y="2856705"/>
                  <a:pt x="869156" y="2869405"/>
                </a:cubicBezTo>
                <a:cubicBezTo>
                  <a:pt x="1050925" y="2882105"/>
                  <a:pt x="1130300" y="2832099"/>
                  <a:pt x="1302544" y="2831305"/>
                </a:cubicBezTo>
                <a:cubicBezTo>
                  <a:pt x="1474788" y="2830511"/>
                  <a:pt x="1743869" y="2866230"/>
                  <a:pt x="1902619" y="2864643"/>
                </a:cubicBezTo>
                <a:cubicBezTo>
                  <a:pt x="2061369" y="2863056"/>
                  <a:pt x="2142332" y="2824161"/>
                  <a:pt x="2255044" y="2821780"/>
                </a:cubicBezTo>
                <a:cubicBezTo>
                  <a:pt x="2367756" y="2819399"/>
                  <a:pt x="2436812" y="2850752"/>
                  <a:pt x="2578894" y="2850355"/>
                </a:cubicBezTo>
                <a:cubicBezTo>
                  <a:pt x="2740025" y="2840829"/>
                  <a:pt x="2858293" y="2797968"/>
                  <a:pt x="2997993" y="277177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 rot="5400000">
            <a:off x="1708476" y="3792049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 rot="5400000">
            <a:off x="1708475" y="3455238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 rot="5400000">
            <a:off x="1708474" y="3118427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 rot="5400000">
            <a:off x="1709250" y="2781616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 rot="5400000">
            <a:off x="1709250" y="2442507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 rot="5400000">
            <a:off x="1709250" y="2105696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 rot="5400000">
            <a:off x="1708473" y="1768884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 rot="5400000">
            <a:off x="1708473" y="1432072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 rot="5400000">
            <a:off x="1708473" y="109526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 rot="5400000">
            <a:off x="207531" y="2453050"/>
            <a:ext cx="3151313" cy="188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29506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96815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464124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5314598" y="4026550"/>
            <a:ext cx="33654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598742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660778" y="4026550"/>
            <a:ext cx="33654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733360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62197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194888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7670146" y="4026550"/>
            <a:ext cx="33681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228542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95851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363160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30469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497778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565087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32396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99705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6660778" y="1204420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cones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6660778" y="1442592"/>
            <a:ext cx="5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35608A"/>
                </a:solidFill>
              </a:rPr>
              <a:t>rods</a:t>
            </a:r>
            <a:endParaRPr lang="pt-BR" dirty="0">
              <a:solidFill>
                <a:srgbClr val="35608A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3843936" y="710702"/>
            <a:ext cx="1122423" cy="349702"/>
          </a:xfrm>
          <a:prstGeom prst="rect">
            <a:avLst/>
          </a:prstGeom>
          <a:noFill/>
          <a:ln>
            <a:noFill/>
          </a:ln>
        </p:spPr>
        <p:txBody>
          <a:bodyPr wrap="none" tIns="36000" bIns="36000" rtlCol="0">
            <a:spAutoFit/>
          </a:bodyPr>
          <a:lstStyle/>
          <a:p>
            <a:r>
              <a:rPr lang="pt-BR" dirty="0" err="1" smtClean="0"/>
              <a:t>Blind</a:t>
            </a:r>
            <a:r>
              <a:rPr lang="pt-BR" dirty="0" smtClean="0"/>
              <a:t> spot</a:t>
            </a:r>
            <a:endParaRPr lang="pt-BR" dirty="0"/>
          </a:p>
        </p:txBody>
      </p:sp>
      <p:cxnSp>
        <p:nvCxnSpPr>
          <p:cNvPr id="46" name="Conector de seta reta 45"/>
          <p:cNvCxnSpPr>
            <a:stCxn id="45" idx="2"/>
          </p:cNvCxnSpPr>
          <p:nvPr/>
        </p:nvCxnSpPr>
        <p:spPr>
          <a:xfrm>
            <a:off x="4405148" y="1060404"/>
            <a:ext cx="0" cy="328682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/>
          <p:cNvSpPr/>
          <p:nvPr/>
        </p:nvSpPr>
        <p:spPr>
          <a:xfrm>
            <a:off x="1780473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90⁰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346346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40⁰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3655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80964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48273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615582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40⁰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682891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60⁰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750200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80⁰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279037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60⁰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211728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80⁰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7838551" y="4098550"/>
            <a:ext cx="33681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90⁰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245383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70⁰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312692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50⁰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380001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447310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10⁰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14619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10⁰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81928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649237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50⁰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716546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70⁰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 rot="5400000">
            <a:off x="1238623" y="3257256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20.000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 rot="5400000">
            <a:off x="1238623" y="2920445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40.000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 rot="5400000">
            <a:off x="1238623" y="2583634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60.000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 rot="5400000">
            <a:off x="1238623" y="2246823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80.000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 rot="5400000">
            <a:off x="1238623" y="1907714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100.000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 rot="5400000">
            <a:off x="1238623" y="1570903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120.000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 rot="5400000">
            <a:off x="1238623" y="1234091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140.000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 rot="5400000">
            <a:off x="1238623" y="897279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160.000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 rot="5400000">
            <a:off x="1238623" y="560467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180.000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 rot="5400000">
            <a:off x="1238624" y="3596044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615289" y="4500313"/>
            <a:ext cx="736099" cy="276999"/>
          </a:xfrm>
          <a:prstGeom prst="rect">
            <a:avLst/>
          </a:prstGeom>
          <a:noFill/>
          <a:ln>
            <a:noFill/>
          </a:ln>
        </p:spPr>
        <p:txBody>
          <a:bodyPr wrap="none" tIns="0" bIns="0" rtlCol="0">
            <a:spAutoFit/>
          </a:bodyPr>
          <a:lstStyle/>
          <a:p>
            <a:r>
              <a:rPr lang="pt-BR" dirty="0" err="1" smtClean="0"/>
              <a:t>Fovea</a:t>
            </a:r>
            <a:endParaRPr lang="pt-BR" dirty="0"/>
          </a:p>
        </p:txBody>
      </p:sp>
      <p:cxnSp>
        <p:nvCxnSpPr>
          <p:cNvPr id="77" name="Conector de seta reta 76"/>
          <p:cNvCxnSpPr>
            <a:stCxn id="8" idx="0"/>
            <a:endCxn id="61" idx="2"/>
          </p:cNvCxnSpPr>
          <p:nvPr/>
        </p:nvCxnSpPr>
        <p:spPr>
          <a:xfrm flipH="1" flipV="1">
            <a:off x="4978053" y="4314550"/>
            <a:ext cx="5286" cy="18576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3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/>
          <p:cNvSpPr/>
          <p:nvPr/>
        </p:nvSpPr>
        <p:spPr>
          <a:xfrm>
            <a:off x="4350830" y="2886791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5076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8161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547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/>
          <p:cNvSpPr/>
          <p:nvPr/>
        </p:nvSpPr>
        <p:spPr>
          <a:xfrm>
            <a:off x="4331947" y="2877814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94588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08161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211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/>
          <p:cNvSpPr/>
          <p:nvPr/>
        </p:nvSpPr>
        <p:spPr>
          <a:xfrm>
            <a:off x="4331947" y="2877814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64520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Amplifier</a:t>
            </a:r>
            <a:endParaRPr lang="pt-BR" sz="1200" dirty="0"/>
          </a:p>
        </p:txBody>
      </p:sp>
      <p:grpSp>
        <p:nvGrpSpPr>
          <p:cNvPr id="17" name="Grupo 16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18" name="Paralelogramo 17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Paralelogramo 1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Paralelogramo 19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3" name="Grupo 22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Retângulo 23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5" name="Conector reto 24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37" name="Retângulo 36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Triângulo isósceles 37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Triângulo isósceles 38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Cubo 26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strela de 12 Pontos 28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 de seta reta 29"/>
            <p:cNvCxnSpPr>
              <a:stCxn id="29" idx="6"/>
              <a:endCxn id="38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>
              <a:stCxn id="29" idx="6"/>
              <a:endCxn id="37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>
              <a:stCxn id="38" idx="0"/>
              <a:endCxn id="41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>
              <a:stCxn id="37" idx="2"/>
              <a:endCxn id="40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tângulo 33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5" name="Conector reto 34"/>
            <p:cNvCxnSpPr/>
            <p:nvPr/>
          </p:nvCxnSpPr>
          <p:spPr>
            <a:xfrm>
              <a:off x="5108161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o 35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39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/>
          <p:cNvSpPr/>
          <p:nvPr/>
        </p:nvSpPr>
        <p:spPr>
          <a:xfrm>
            <a:off x="4331947" y="2877814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715890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Amplifier</a:t>
            </a:r>
            <a:endParaRPr lang="en-US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A/D converter</a:t>
            </a:r>
            <a:endParaRPr lang="en-US" sz="1200" dirty="0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8161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279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/>
          <p:cNvSpPr/>
          <p:nvPr/>
        </p:nvSpPr>
        <p:spPr>
          <a:xfrm>
            <a:off x="4331947" y="2877814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3765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Amplifier</a:t>
            </a:r>
            <a:endParaRPr lang="pt-BR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A/D converter</a:t>
            </a:r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71761"/>
              </p:ext>
            </p:extLst>
          </p:nvPr>
        </p:nvGraphicFramePr>
        <p:xfrm>
          <a:off x="5799712" y="1549832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08161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982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CCD </a:t>
            </a:r>
            <a:r>
              <a:rPr lang="pt-BR" dirty="0" err="1"/>
              <a:t>sensors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Bayer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242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8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CCD </a:t>
            </a:r>
            <a:r>
              <a:rPr lang="pt-BR" dirty="0" err="1" smtClean="0"/>
              <a:t>sensors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Bayer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73825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9214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27217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23506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CCD </a:t>
            </a:r>
            <a:r>
              <a:rPr lang="pt-BR" dirty="0" err="1"/>
              <a:t>sensors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Bayer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19132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6297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2617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1783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299423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05460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33323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5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CCD </a:t>
            </a:r>
            <a:r>
              <a:rPr lang="pt-BR" dirty="0" err="1"/>
              <a:t>sensors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Bayer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5016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5958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02699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33255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368333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61800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97456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1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CCD </a:t>
            </a:r>
            <a:r>
              <a:rPr lang="pt-BR" dirty="0" err="1"/>
              <a:t>sensors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Bayer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264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16927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8435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581726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58837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67919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29698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157707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9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8" t="34160" r="28730" b="25115"/>
          <a:stretch/>
        </p:blipFill>
        <p:spPr bwMode="auto">
          <a:xfrm>
            <a:off x="58056" y="1470559"/>
            <a:ext cx="3624946" cy="247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4554140" y="1687628"/>
            <a:ext cx="1747017" cy="1962628"/>
          </a:xfrm>
          <a:custGeom>
            <a:avLst/>
            <a:gdLst>
              <a:gd name="connsiteX0" fmla="*/ 0 w 2076450"/>
              <a:gd name="connsiteY0" fmla="*/ 2312871 h 3132506"/>
              <a:gd name="connsiteX1" fmla="*/ 266700 w 2076450"/>
              <a:gd name="connsiteY1" fmla="*/ 1622308 h 3132506"/>
              <a:gd name="connsiteX2" fmla="*/ 509588 w 2076450"/>
              <a:gd name="connsiteY2" fmla="*/ 1484196 h 3132506"/>
              <a:gd name="connsiteX3" fmla="*/ 776288 w 2076450"/>
              <a:gd name="connsiteY3" fmla="*/ 931746 h 3132506"/>
              <a:gd name="connsiteX4" fmla="*/ 1143000 w 2076450"/>
              <a:gd name="connsiteY4" fmla="*/ 765058 h 3132506"/>
              <a:gd name="connsiteX5" fmla="*/ 1447800 w 2076450"/>
              <a:gd name="connsiteY5" fmla="*/ 317383 h 3132506"/>
              <a:gd name="connsiteX6" fmla="*/ 1828800 w 2076450"/>
              <a:gd name="connsiteY6" fmla="*/ 136408 h 3132506"/>
              <a:gd name="connsiteX7" fmla="*/ 2024063 w 2076450"/>
              <a:gd name="connsiteY7" fmla="*/ 226896 h 3132506"/>
              <a:gd name="connsiteX8" fmla="*/ 2066925 w 2076450"/>
              <a:gd name="connsiteY8" fmla="*/ 2784358 h 3132506"/>
              <a:gd name="connsiteX9" fmla="*/ 2076450 w 2076450"/>
              <a:gd name="connsiteY9" fmla="*/ 3041533 h 3132506"/>
              <a:gd name="connsiteX0" fmla="*/ 0 w 2066925"/>
              <a:gd name="connsiteY0" fmla="*/ 2312871 h 2784358"/>
              <a:gd name="connsiteX1" fmla="*/ 266700 w 2066925"/>
              <a:gd name="connsiteY1" fmla="*/ 1622308 h 2784358"/>
              <a:gd name="connsiteX2" fmla="*/ 509588 w 2066925"/>
              <a:gd name="connsiteY2" fmla="*/ 1484196 h 2784358"/>
              <a:gd name="connsiteX3" fmla="*/ 776288 w 2066925"/>
              <a:gd name="connsiteY3" fmla="*/ 931746 h 2784358"/>
              <a:gd name="connsiteX4" fmla="*/ 1143000 w 2066925"/>
              <a:gd name="connsiteY4" fmla="*/ 765058 h 2784358"/>
              <a:gd name="connsiteX5" fmla="*/ 1447800 w 2066925"/>
              <a:gd name="connsiteY5" fmla="*/ 317383 h 2784358"/>
              <a:gd name="connsiteX6" fmla="*/ 1828800 w 2066925"/>
              <a:gd name="connsiteY6" fmla="*/ 136408 h 2784358"/>
              <a:gd name="connsiteX7" fmla="*/ 2024063 w 2066925"/>
              <a:gd name="connsiteY7" fmla="*/ 226896 h 2784358"/>
              <a:gd name="connsiteX8" fmla="*/ 2066925 w 2066925"/>
              <a:gd name="connsiteY8" fmla="*/ 2784358 h 2784358"/>
              <a:gd name="connsiteX0" fmla="*/ 0 w 2066925"/>
              <a:gd name="connsiteY0" fmla="*/ 2265366 h 2736853"/>
              <a:gd name="connsiteX1" fmla="*/ 266700 w 2066925"/>
              <a:gd name="connsiteY1" fmla="*/ 1574803 h 2736853"/>
              <a:gd name="connsiteX2" fmla="*/ 509588 w 2066925"/>
              <a:gd name="connsiteY2" fmla="*/ 1436691 h 2736853"/>
              <a:gd name="connsiteX3" fmla="*/ 776288 w 2066925"/>
              <a:gd name="connsiteY3" fmla="*/ 884241 h 2736853"/>
              <a:gd name="connsiteX4" fmla="*/ 1143000 w 2066925"/>
              <a:gd name="connsiteY4" fmla="*/ 717553 h 2736853"/>
              <a:gd name="connsiteX5" fmla="*/ 1447800 w 2066925"/>
              <a:gd name="connsiteY5" fmla="*/ 269878 h 2736853"/>
              <a:gd name="connsiteX6" fmla="*/ 2024063 w 2066925"/>
              <a:gd name="connsiteY6" fmla="*/ 179391 h 2736853"/>
              <a:gd name="connsiteX7" fmla="*/ 2066925 w 2066925"/>
              <a:gd name="connsiteY7" fmla="*/ 2736853 h 2736853"/>
              <a:gd name="connsiteX0" fmla="*/ 0 w 2093588"/>
              <a:gd name="connsiteY0" fmla="*/ 2224624 h 2696111"/>
              <a:gd name="connsiteX1" fmla="*/ 266700 w 2093588"/>
              <a:gd name="connsiteY1" fmla="*/ 1534061 h 2696111"/>
              <a:gd name="connsiteX2" fmla="*/ 509588 w 2093588"/>
              <a:gd name="connsiteY2" fmla="*/ 1395949 h 2696111"/>
              <a:gd name="connsiteX3" fmla="*/ 776288 w 2093588"/>
              <a:gd name="connsiteY3" fmla="*/ 843499 h 2696111"/>
              <a:gd name="connsiteX4" fmla="*/ 1143000 w 2093588"/>
              <a:gd name="connsiteY4" fmla="*/ 676811 h 2696111"/>
              <a:gd name="connsiteX5" fmla="*/ 1276350 w 2093588"/>
              <a:gd name="connsiteY5" fmla="*/ 376773 h 2696111"/>
              <a:gd name="connsiteX6" fmla="*/ 2024063 w 2093588"/>
              <a:gd name="connsiteY6" fmla="*/ 138649 h 2696111"/>
              <a:gd name="connsiteX7" fmla="*/ 2066925 w 2093588"/>
              <a:gd name="connsiteY7" fmla="*/ 2696111 h 2696111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776288 w 2093588"/>
              <a:gd name="connsiteY3" fmla="*/ 845301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95262 w 2093588"/>
              <a:gd name="connsiteY1" fmla="*/ 1659688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0 w 2082307"/>
              <a:gd name="connsiteY0" fmla="*/ 2226426 h 2697913"/>
              <a:gd name="connsiteX1" fmla="*/ 195262 w 2082307"/>
              <a:gd name="connsiteY1" fmla="*/ 1659688 h 2697913"/>
              <a:gd name="connsiteX2" fmla="*/ 509588 w 2082307"/>
              <a:gd name="connsiteY2" fmla="*/ 1397751 h 2697913"/>
              <a:gd name="connsiteX3" fmla="*/ 690563 w 2082307"/>
              <a:gd name="connsiteY3" fmla="*/ 1031039 h 2697913"/>
              <a:gd name="connsiteX4" fmla="*/ 1038225 w 2082307"/>
              <a:gd name="connsiteY4" fmla="*/ 750051 h 2697913"/>
              <a:gd name="connsiteX5" fmla="*/ 1276350 w 2082307"/>
              <a:gd name="connsiteY5" fmla="*/ 378575 h 2697913"/>
              <a:gd name="connsiteX6" fmla="*/ 2005014 w 2082307"/>
              <a:gd name="connsiteY6" fmla="*/ 140451 h 2697913"/>
              <a:gd name="connsiteX7" fmla="*/ 2066925 w 2082307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22146 w 2093154"/>
              <a:gd name="connsiteY0" fmla="*/ 2226426 h 2697913"/>
              <a:gd name="connsiteX1" fmla="*/ 12621 w 2093154"/>
              <a:gd name="connsiteY1" fmla="*/ 2226426 h 2697913"/>
              <a:gd name="connsiteX2" fmla="*/ 217408 w 2093154"/>
              <a:gd name="connsiteY2" fmla="*/ 1659688 h 2697913"/>
              <a:gd name="connsiteX3" fmla="*/ 531734 w 2093154"/>
              <a:gd name="connsiteY3" fmla="*/ 1397751 h 2697913"/>
              <a:gd name="connsiteX4" fmla="*/ 712709 w 2093154"/>
              <a:gd name="connsiteY4" fmla="*/ 1031039 h 2697913"/>
              <a:gd name="connsiteX5" fmla="*/ 1060371 w 2093154"/>
              <a:gd name="connsiteY5" fmla="*/ 750051 h 2697913"/>
              <a:gd name="connsiteX6" fmla="*/ 1298496 w 2093154"/>
              <a:gd name="connsiteY6" fmla="*/ 378575 h 2697913"/>
              <a:gd name="connsiteX7" fmla="*/ 2003347 w 2093154"/>
              <a:gd name="connsiteY7" fmla="*/ 140451 h 2697913"/>
              <a:gd name="connsiteX8" fmla="*/ 2089071 w 2093154"/>
              <a:gd name="connsiteY8" fmla="*/ 2697913 h 2697913"/>
              <a:gd name="connsiteX0" fmla="*/ 15 w 2232948"/>
              <a:gd name="connsiteY0" fmla="*/ 2207376 h 2697913"/>
              <a:gd name="connsiteX1" fmla="*/ 152415 w 2232948"/>
              <a:gd name="connsiteY1" fmla="*/ 2226426 h 2697913"/>
              <a:gd name="connsiteX2" fmla="*/ 357202 w 2232948"/>
              <a:gd name="connsiteY2" fmla="*/ 1659688 h 2697913"/>
              <a:gd name="connsiteX3" fmla="*/ 671528 w 2232948"/>
              <a:gd name="connsiteY3" fmla="*/ 1397751 h 2697913"/>
              <a:gd name="connsiteX4" fmla="*/ 852503 w 2232948"/>
              <a:gd name="connsiteY4" fmla="*/ 1031039 h 2697913"/>
              <a:gd name="connsiteX5" fmla="*/ 1200165 w 2232948"/>
              <a:gd name="connsiteY5" fmla="*/ 750051 h 2697913"/>
              <a:gd name="connsiteX6" fmla="*/ 1438290 w 2232948"/>
              <a:gd name="connsiteY6" fmla="*/ 378575 h 2697913"/>
              <a:gd name="connsiteX7" fmla="*/ 2143141 w 2232948"/>
              <a:gd name="connsiteY7" fmla="*/ 140451 h 2697913"/>
              <a:gd name="connsiteX8" fmla="*/ 2228865 w 2232948"/>
              <a:gd name="connsiteY8" fmla="*/ 2697913 h 2697913"/>
              <a:gd name="connsiteX0" fmla="*/ 6 w 2423439"/>
              <a:gd name="connsiteY0" fmla="*/ 2435976 h 2697913"/>
              <a:gd name="connsiteX1" fmla="*/ 342906 w 2423439"/>
              <a:gd name="connsiteY1" fmla="*/ 2226426 h 2697913"/>
              <a:gd name="connsiteX2" fmla="*/ 547693 w 2423439"/>
              <a:gd name="connsiteY2" fmla="*/ 1659688 h 2697913"/>
              <a:gd name="connsiteX3" fmla="*/ 862019 w 2423439"/>
              <a:gd name="connsiteY3" fmla="*/ 1397751 h 2697913"/>
              <a:gd name="connsiteX4" fmla="*/ 1042994 w 2423439"/>
              <a:gd name="connsiteY4" fmla="*/ 1031039 h 2697913"/>
              <a:gd name="connsiteX5" fmla="*/ 1390656 w 2423439"/>
              <a:gd name="connsiteY5" fmla="*/ 750051 h 2697913"/>
              <a:gd name="connsiteX6" fmla="*/ 1628781 w 2423439"/>
              <a:gd name="connsiteY6" fmla="*/ 378575 h 2697913"/>
              <a:gd name="connsiteX7" fmla="*/ 2333632 w 2423439"/>
              <a:gd name="connsiteY7" fmla="*/ 140451 h 2697913"/>
              <a:gd name="connsiteX8" fmla="*/ 2419356 w 2423439"/>
              <a:gd name="connsiteY8" fmla="*/ 2697913 h 2697913"/>
              <a:gd name="connsiteX0" fmla="*/ 7 w 2413915"/>
              <a:gd name="connsiteY0" fmla="*/ 2435976 h 2697913"/>
              <a:gd name="connsiteX1" fmla="*/ 333382 w 2413915"/>
              <a:gd name="connsiteY1" fmla="*/ 2226426 h 2697913"/>
              <a:gd name="connsiteX2" fmla="*/ 538169 w 2413915"/>
              <a:gd name="connsiteY2" fmla="*/ 1659688 h 2697913"/>
              <a:gd name="connsiteX3" fmla="*/ 852495 w 2413915"/>
              <a:gd name="connsiteY3" fmla="*/ 1397751 h 2697913"/>
              <a:gd name="connsiteX4" fmla="*/ 1033470 w 2413915"/>
              <a:gd name="connsiteY4" fmla="*/ 1031039 h 2697913"/>
              <a:gd name="connsiteX5" fmla="*/ 1381132 w 2413915"/>
              <a:gd name="connsiteY5" fmla="*/ 750051 h 2697913"/>
              <a:gd name="connsiteX6" fmla="*/ 1619257 w 2413915"/>
              <a:gd name="connsiteY6" fmla="*/ 378575 h 2697913"/>
              <a:gd name="connsiteX7" fmla="*/ 2324108 w 2413915"/>
              <a:gd name="connsiteY7" fmla="*/ 140451 h 2697913"/>
              <a:gd name="connsiteX8" fmla="*/ 2409832 w 2413915"/>
              <a:gd name="connsiteY8" fmla="*/ 2697913 h 2697913"/>
              <a:gd name="connsiteX0" fmla="*/ 7 w 2426494"/>
              <a:gd name="connsiteY0" fmla="*/ 2464028 h 2725965"/>
              <a:gd name="connsiteX1" fmla="*/ 333382 w 2426494"/>
              <a:gd name="connsiteY1" fmla="*/ 2254478 h 2725965"/>
              <a:gd name="connsiteX2" fmla="*/ 538169 w 2426494"/>
              <a:gd name="connsiteY2" fmla="*/ 1687740 h 2725965"/>
              <a:gd name="connsiteX3" fmla="*/ 852495 w 2426494"/>
              <a:gd name="connsiteY3" fmla="*/ 1425803 h 2725965"/>
              <a:gd name="connsiteX4" fmla="*/ 1033470 w 2426494"/>
              <a:gd name="connsiteY4" fmla="*/ 1059091 h 2725965"/>
              <a:gd name="connsiteX5" fmla="*/ 1381132 w 2426494"/>
              <a:gd name="connsiteY5" fmla="*/ 778103 h 2725965"/>
              <a:gd name="connsiteX6" fmla="*/ 1619257 w 2426494"/>
              <a:gd name="connsiteY6" fmla="*/ 406627 h 2725965"/>
              <a:gd name="connsiteX7" fmla="*/ 2350234 w 2426494"/>
              <a:gd name="connsiteY7" fmla="*/ 135846 h 2725965"/>
              <a:gd name="connsiteX8" fmla="*/ 2409832 w 2426494"/>
              <a:gd name="connsiteY8" fmla="*/ 2725965 h 272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6494" h="2725965">
                <a:moveTo>
                  <a:pt x="7" y="2464028"/>
                </a:moveTo>
                <a:cubicBezTo>
                  <a:pt x="-1580" y="2464028"/>
                  <a:pt x="300838" y="2348934"/>
                  <a:pt x="333382" y="2254478"/>
                </a:cubicBezTo>
                <a:cubicBezTo>
                  <a:pt x="365926" y="2160022"/>
                  <a:pt x="451650" y="1825853"/>
                  <a:pt x="538169" y="1687740"/>
                </a:cubicBezTo>
                <a:cubicBezTo>
                  <a:pt x="624688" y="1549627"/>
                  <a:pt x="769945" y="1530578"/>
                  <a:pt x="852495" y="1425803"/>
                </a:cubicBezTo>
                <a:cubicBezTo>
                  <a:pt x="935045" y="1321028"/>
                  <a:pt x="945364" y="1167041"/>
                  <a:pt x="1033470" y="1059091"/>
                </a:cubicBezTo>
                <a:cubicBezTo>
                  <a:pt x="1121576" y="951141"/>
                  <a:pt x="1283501" y="886847"/>
                  <a:pt x="1381132" y="778103"/>
                </a:cubicBezTo>
                <a:cubicBezTo>
                  <a:pt x="1478763" y="669359"/>
                  <a:pt x="1457740" y="513670"/>
                  <a:pt x="1619257" y="406627"/>
                </a:cubicBezTo>
                <a:cubicBezTo>
                  <a:pt x="1780774" y="299584"/>
                  <a:pt x="2218471" y="-250710"/>
                  <a:pt x="2350234" y="135846"/>
                </a:cubicBezTo>
                <a:cubicBezTo>
                  <a:pt x="2481997" y="522402"/>
                  <a:pt x="2401101" y="2256859"/>
                  <a:pt x="2409832" y="27259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6350880" y="1794318"/>
            <a:ext cx="380607" cy="1849082"/>
          </a:xfrm>
          <a:custGeom>
            <a:avLst/>
            <a:gdLst>
              <a:gd name="connsiteX0" fmla="*/ 528638 w 528638"/>
              <a:gd name="connsiteY0" fmla="*/ 2580527 h 2599577"/>
              <a:gd name="connsiteX1" fmla="*/ 476250 w 528638"/>
              <a:gd name="connsiteY1" fmla="*/ 1699465 h 2599577"/>
              <a:gd name="connsiteX2" fmla="*/ 390525 w 528638"/>
              <a:gd name="connsiteY2" fmla="*/ 946990 h 2599577"/>
              <a:gd name="connsiteX3" fmla="*/ 280988 w 528638"/>
              <a:gd name="connsiteY3" fmla="*/ 437402 h 2599577"/>
              <a:gd name="connsiteX4" fmla="*/ 166688 w 528638"/>
              <a:gd name="connsiteY4" fmla="*/ 165940 h 2599577"/>
              <a:gd name="connsiteX5" fmla="*/ 47625 w 528638"/>
              <a:gd name="connsiteY5" fmla="*/ 199277 h 2599577"/>
              <a:gd name="connsiteX6" fmla="*/ 0 w 528638"/>
              <a:gd name="connsiteY6" fmla="*/ 2599577 h 2599577"/>
              <a:gd name="connsiteX7" fmla="*/ 0 w 528638"/>
              <a:gd name="connsiteY7" fmla="*/ 2599577 h 2599577"/>
              <a:gd name="connsiteX0" fmla="*/ 528638 w 528638"/>
              <a:gd name="connsiteY0" fmla="*/ 2543226 h 2562276"/>
              <a:gd name="connsiteX1" fmla="*/ 476250 w 528638"/>
              <a:gd name="connsiteY1" fmla="*/ 1662164 h 2562276"/>
              <a:gd name="connsiteX2" fmla="*/ 390525 w 528638"/>
              <a:gd name="connsiteY2" fmla="*/ 909689 h 2562276"/>
              <a:gd name="connsiteX3" fmla="*/ 280988 w 528638"/>
              <a:gd name="connsiteY3" fmla="*/ 400101 h 2562276"/>
              <a:gd name="connsiteX4" fmla="*/ 233363 w 528638"/>
              <a:gd name="connsiteY4" fmla="*/ 238177 h 2562276"/>
              <a:gd name="connsiteX5" fmla="*/ 47625 w 528638"/>
              <a:gd name="connsiteY5" fmla="*/ 161976 h 2562276"/>
              <a:gd name="connsiteX6" fmla="*/ 0 w 528638"/>
              <a:gd name="connsiteY6" fmla="*/ 2562276 h 2562276"/>
              <a:gd name="connsiteX7" fmla="*/ 0 w 528638"/>
              <a:gd name="connsiteY7" fmla="*/ 2562276 h 256227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390525 w 528638"/>
              <a:gd name="connsiteY2" fmla="*/ 9156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33387 w 528638"/>
              <a:gd name="connsiteY2" fmla="*/ 1020444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14337 w 528638"/>
              <a:gd name="connsiteY2" fmla="*/ 10299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638" h="2568256">
                <a:moveTo>
                  <a:pt x="528638" y="2549206"/>
                </a:moveTo>
                <a:cubicBezTo>
                  <a:pt x="513953" y="2244803"/>
                  <a:pt x="495300" y="1921350"/>
                  <a:pt x="476250" y="1668144"/>
                </a:cubicBezTo>
                <a:cubicBezTo>
                  <a:pt x="457200" y="1414938"/>
                  <a:pt x="438150" y="1210944"/>
                  <a:pt x="414337" y="1029969"/>
                </a:cubicBezTo>
                <a:cubicBezTo>
                  <a:pt x="390525" y="848994"/>
                  <a:pt x="363537" y="713262"/>
                  <a:pt x="333375" y="582293"/>
                </a:cubicBezTo>
                <a:cubicBezTo>
                  <a:pt x="303213" y="451324"/>
                  <a:pt x="280988" y="313213"/>
                  <a:pt x="233363" y="244157"/>
                </a:cubicBezTo>
                <a:cubicBezTo>
                  <a:pt x="185738" y="175101"/>
                  <a:pt x="86519" y="-219394"/>
                  <a:pt x="47625" y="167956"/>
                </a:cubicBezTo>
                <a:cubicBezTo>
                  <a:pt x="8731" y="555306"/>
                  <a:pt x="0" y="2568256"/>
                  <a:pt x="0" y="2568256"/>
                </a:cubicBezTo>
                <a:lnTo>
                  <a:pt x="0" y="256825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6733201" y="1774734"/>
            <a:ext cx="2184199" cy="1868666"/>
          </a:xfrm>
          <a:custGeom>
            <a:avLst/>
            <a:gdLst>
              <a:gd name="connsiteX0" fmla="*/ 2700338 w 2705984"/>
              <a:gd name="connsiteY0" fmla="*/ 2095395 h 2595457"/>
              <a:gd name="connsiteX1" fmla="*/ 2652713 w 2705984"/>
              <a:gd name="connsiteY1" fmla="*/ 2014432 h 2595457"/>
              <a:gd name="connsiteX2" fmla="*/ 2314575 w 2705984"/>
              <a:gd name="connsiteY2" fmla="*/ 1481032 h 2595457"/>
              <a:gd name="connsiteX3" fmla="*/ 1919288 w 2705984"/>
              <a:gd name="connsiteY3" fmla="*/ 1123845 h 2595457"/>
              <a:gd name="connsiteX4" fmla="*/ 1576388 w 2705984"/>
              <a:gd name="connsiteY4" fmla="*/ 628545 h 2595457"/>
              <a:gd name="connsiteX5" fmla="*/ 1057275 w 2705984"/>
              <a:gd name="connsiteY5" fmla="*/ 347557 h 2595457"/>
              <a:gd name="connsiteX6" fmla="*/ 838200 w 2705984"/>
              <a:gd name="connsiteY6" fmla="*/ 114195 h 2595457"/>
              <a:gd name="connsiteX7" fmla="*/ 419100 w 2705984"/>
              <a:gd name="connsiteY7" fmla="*/ 61807 h 2595457"/>
              <a:gd name="connsiteX8" fmla="*/ 138113 w 2705984"/>
              <a:gd name="connsiteY8" fmla="*/ 985732 h 2595457"/>
              <a:gd name="connsiteX9" fmla="*/ 52388 w 2705984"/>
              <a:gd name="connsiteY9" fmla="*/ 2033482 h 2595457"/>
              <a:gd name="connsiteX10" fmla="*/ 0 w 2705984"/>
              <a:gd name="connsiteY10" fmla="*/ 2595457 h 2595457"/>
              <a:gd name="connsiteX0" fmla="*/ 2700338 w 2712072"/>
              <a:gd name="connsiteY0" fmla="*/ 2095395 h 2595457"/>
              <a:gd name="connsiteX1" fmla="*/ 2709863 w 2712072"/>
              <a:gd name="connsiteY1" fmla="*/ 2085870 h 2595457"/>
              <a:gd name="connsiteX2" fmla="*/ 2652713 w 2712072"/>
              <a:gd name="connsiteY2" fmla="*/ 2014432 h 2595457"/>
              <a:gd name="connsiteX3" fmla="*/ 2314575 w 2712072"/>
              <a:gd name="connsiteY3" fmla="*/ 1481032 h 2595457"/>
              <a:gd name="connsiteX4" fmla="*/ 1919288 w 2712072"/>
              <a:gd name="connsiteY4" fmla="*/ 1123845 h 2595457"/>
              <a:gd name="connsiteX5" fmla="*/ 1576388 w 2712072"/>
              <a:gd name="connsiteY5" fmla="*/ 628545 h 2595457"/>
              <a:gd name="connsiteX6" fmla="*/ 1057275 w 2712072"/>
              <a:gd name="connsiteY6" fmla="*/ 347557 h 2595457"/>
              <a:gd name="connsiteX7" fmla="*/ 838200 w 2712072"/>
              <a:gd name="connsiteY7" fmla="*/ 114195 h 2595457"/>
              <a:gd name="connsiteX8" fmla="*/ 419100 w 2712072"/>
              <a:gd name="connsiteY8" fmla="*/ 61807 h 2595457"/>
              <a:gd name="connsiteX9" fmla="*/ 138113 w 2712072"/>
              <a:gd name="connsiteY9" fmla="*/ 985732 h 2595457"/>
              <a:gd name="connsiteX10" fmla="*/ 52388 w 2712072"/>
              <a:gd name="connsiteY10" fmla="*/ 2033482 h 2595457"/>
              <a:gd name="connsiteX11" fmla="*/ 0 w 2712072"/>
              <a:gd name="connsiteY11" fmla="*/ 2595457 h 2595457"/>
              <a:gd name="connsiteX0" fmla="*/ 2566988 w 2710168"/>
              <a:gd name="connsiteY0" fmla="*/ 2109682 h 2595457"/>
              <a:gd name="connsiteX1" fmla="*/ 2709863 w 2710168"/>
              <a:gd name="connsiteY1" fmla="*/ 2085870 h 2595457"/>
              <a:gd name="connsiteX2" fmla="*/ 2652713 w 2710168"/>
              <a:gd name="connsiteY2" fmla="*/ 2014432 h 2595457"/>
              <a:gd name="connsiteX3" fmla="*/ 2314575 w 2710168"/>
              <a:gd name="connsiteY3" fmla="*/ 1481032 h 2595457"/>
              <a:gd name="connsiteX4" fmla="*/ 1919288 w 2710168"/>
              <a:gd name="connsiteY4" fmla="*/ 1123845 h 2595457"/>
              <a:gd name="connsiteX5" fmla="*/ 1576388 w 2710168"/>
              <a:gd name="connsiteY5" fmla="*/ 628545 h 2595457"/>
              <a:gd name="connsiteX6" fmla="*/ 1057275 w 2710168"/>
              <a:gd name="connsiteY6" fmla="*/ 347557 h 2595457"/>
              <a:gd name="connsiteX7" fmla="*/ 838200 w 2710168"/>
              <a:gd name="connsiteY7" fmla="*/ 114195 h 2595457"/>
              <a:gd name="connsiteX8" fmla="*/ 419100 w 2710168"/>
              <a:gd name="connsiteY8" fmla="*/ 61807 h 2595457"/>
              <a:gd name="connsiteX9" fmla="*/ 138113 w 2710168"/>
              <a:gd name="connsiteY9" fmla="*/ 985732 h 2595457"/>
              <a:gd name="connsiteX10" fmla="*/ 52388 w 2710168"/>
              <a:gd name="connsiteY10" fmla="*/ 2033482 h 2595457"/>
              <a:gd name="connsiteX11" fmla="*/ 0 w 2710168"/>
              <a:gd name="connsiteY11" fmla="*/ 2595457 h 2595457"/>
              <a:gd name="connsiteX0" fmla="*/ 3057525 w 3057530"/>
              <a:gd name="connsiteY0" fmla="*/ 2276370 h 2595457"/>
              <a:gd name="connsiteX1" fmla="*/ 2709863 w 3057530"/>
              <a:gd name="connsiteY1" fmla="*/ 2085870 h 2595457"/>
              <a:gd name="connsiteX2" fmla="*/ 2652713 w 3057530"/>
              <a:gd name="connsiteY2" fmla="*/ 2014432 h 2595457"/>
              <a:gd name="connsiteX3" fmla="*/ 2314575 w 3057530"/>
              <a:gd name="connsiteY3" fmla="*/ 1481032 h 2595457"/>
              <a:gd name="connsiteX4" fmla="*/ 1919288 w 3057530"/>
              <a:gd name="connsiteY4" fmla="*/ 1123845 h 2595457"/>
              <a:gd name="connsiteX5" fmla="*/ 1576388 w 3057530"/>
              <a:gd name="connsiteY5" fmla="*/ 628545 h 2595457"/>
              <a:gd name="connsiteX6" fmla="*/ 1057275 w 3057530"/>
              <a:gd name="connsiteY6" fmla="*/ 347557 h 2595457"/>
              <a:gd name="connsiteX7" fmla="*/ 838200 w 3057530"/>
              <a:gd name="connsiteY7" fmla="*/ 114195 h 2595457"/>
              <a:gd name="connsiteX8" fmla="*/ 419100 w 3057530"/>
              <a:gd name="connsiteY8" fmla="*/ 61807 h 2595457"/>
              <a:gd name="connsiteX9" fmla="*/ 138113 w 3057530"/>
              <a:gd name="connsiteY9" fmla="*/ 985732 h 2595457"/>
              <a:gd name="connsiteX10" fmla="*/ 52388 w 3057530"/>
              <a:gd name="connsiteY10" fmla="*/ 2033482 h 2595457"/>
              <a:gd name="connsiteX11" fmla="*/ 0 w 3057530"/>
              <a:gd name="connsiteY11" fmla="*/ 2595457 h 2595457"/>
              <a:gd name="connsiteX0" fmla="*/ 3040856 w 3040861"/>
              <a:gd name="connsiteY0" fmla="*/ 2264464 h 2595457"/>
              <a:gd name="connsiteX1" fmla="*/ 2709863 w 3040861"/>
              <a:gd name="connsiteY1" fmla="*/ 2085870 h 2595457"/>
              <a:gd name="connsiteX2" fmla="*/ 2652713 w 3040861"/>
              <a:gd name="connsiteY2" fmla="*/ 2014432 h 2595457"/>
              <a:gd name="connsiteX3" fmla="*/ 2314575 w 3040861"/>
              <a:gd name="connsiteY3" fmla="*/ 1481032 h 2595457"/>
              <a:gd name="connsiteX4" fmla="*/ 1919288 w 3040861"/>
              <a:gd name="connsiteY4" fmla="*/ 1123845 h 2595457"/>
              <a:gd name="connsiteX5" fmla="*/ 1576388 w 3040861"/>
              <a:gd name="connsiteY5" fmla="*/ 628545 h 2595457"/>
              <a:gd name="connsiteX6" fmla="*/ 1057275 w 3040861"/>
              <a:gd name="connsiteY6" fmla="*/ 347557 h 2595457"/>
              <a:gd name="connsiteX7" fmla="*/ 838200 w 3040861"/>
              <a:gd name="connsiteY7" fmla="*/ 114195 h 2595457"/>
              <a:gd name="connsiteX8" fmla="*/ 419100 w 3040861"/>
              <a:gd name="connsiteY8" fmla="*/ 61807 h 2595457"/>
              <a:gd name="connsiteX9" fmla="*/ 138113 w 3040861"/>
              <a:gd name="connsiteY9" fmla="*/ 985732 h 2595457"/>
              <a:gd name="connsiteX10" fmla="*/ 52388 w 3040861"/>
              <a:gd name="connsiteY10" fmla="*/ 2033482 h 2595457"/>
              <a:gd name="connsiteX11" fmla="*/ 0 w 3040861"/>
              <a:gd name="connsiteY11" fmla="*/ 2595457 h 2595457"/>
              <a:gd name="connsiteX0" fmla="*/ 3040856 w 3040856"/>
              <a:gd name="connsiteY0" fmla="*/ 2264464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33712 w 3033712"/>
              <a:gd name="connsiteY0" fmla="*/ 2216839 h 2595457"/>
              <a:gd name="connsiteX1" fmla="*/ 2645569 w 3033712"/>
              <a:gd name="connsiteY1" fmla="*/ 2014432 h 2595457"/>
              <a:gd name="connsiteX2" fmla="*/ 2307431 w 3033712"/>
              <a:gd name="connsiteY2" fmla="*/ 1481032 h 2595457"/>
              <a:gd name="connsiteX3" fmla="*/ 1912144 w 3033712"/>
              <a:gd name="connsiteY3" fmla="*/ 1123845 h 2595457"/>
              <a:gd name="connsiteX4" fmla="*/ 1569244 w 3033712"/>
              <a:gd name="connsiteY4" fmla="*/ 628545 h 2595457"/>
              <a:gd name="connsiteX5" fmla="*/ 1050131 w 3033712"/>
              <a:gd name="connsiteY5" fmla="*/ 347557 h 2595457"/>
              <a:gd name="connsiteX6" fmla="*/ 831056 w 3033712"/>
              <a:gd name="connsiteY6" fmla="*/ 114195 h 2595457"/>
              <a:gd name="connsiteX7" fmla="*/ 411956 w 3033712"/>
              <a:gd name="connsiteY7" fmla="*/ 61807 h 2595457"/>
              <a:gd name="connsiteX8" fmla="*/ 130969 w 3033712"/>
              <a:gd name="connsiteY8" fmla="*/ 985732 h 2595457"/>
              <a:gd name="connsiteX9" fmla="*/ 45244 w 3033712"/>
              <a:gd name="connsiteY9" fmla="*/ 2033482 h 2595457"/>
              <a:gd name="connsiteX10" fmla="*/ 0 w 3033712"/>
              <a:gd name="connsiteY10" fmla="*/ 2595457 h 259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3712" h="2595457">
                <a:moveTo>
                  <a:pt x="3033712" y="2216839"/>
                </a:moveTo>
                <a:cubicBezTo>
                  <a:pt x="2933799" y="2181418"/>
                  <a:pt x="2766616" y="2137066"/>
                  <a:pt x="2645569" y="2014432"/>
                </a:cubicBezTo>
                <a:cubicBezTo>
                  <a:pt x="2524522" y="1891798"/>
                  <a:pt x="2429669" y="1629463"/>
                  <a:pt x="2307431" y="1481032"/>
                </a:cubicBezTo>
                <a:cubicBezTo>
                  <a:pt x="2185193" y="1332601"/>
                  <a:pt x="2035175" y="1265926"/>
                  <a:pt x="1912144" y="1123845"/>
                </a:cubicBezTo>
                <a:cubicBezTo>
                  <a:pt x="1789113" y="981764"/>
                  <a:pt x="1712913" y="757926"/>
                  <a:pt x="1569244" y="628545"/>
                </a:cubicBezTo>
                <a:cubicBezTo>
                  <a:pt x="1425575" y="499164"/>
                  <a:pt x="1173162" y="433282"/>
                  <a:pt x="1050131" y="347557"/>
                </a:cubicBezTo>
                <a:cubicBezTo>
                  <a:pt x="927100" y="261832"/>
                  <a:pt x="937418" y="161820"/>
                  <a:pt x="831056" y="114195"/>
                </a:cubicBezTo>
                <a:cubicBezTo>
                  <a:pt x="724694" y="66570"/>
                  <a:pt x="528637" y="-83449"/>
                  <a:pt x="411956" y="61807"/>
                </a:cubicBezTo>
                <a:cubicBezTo>
                  <a:pt x="295275" y="207063"/>
                  <a:pt x="192088" y="657119"/>
                  <a:pt x="130969" y="985732"/>
                </a:cubicBezTo>
                <a:cubicBezTo>
                  <a:pt x="69850" y="1314344"/>
                  <a:pt x="67072" y="1765194"/>
                  <a:pt x="45244" y="2033482"/>
                </a:cubicBezTo>
                <a:cubicBezTo>
                  <a:pt x="23416" y="2301770"/>
                  <a:pt x="14684" y="2448613"/>
                  <a:pt x="0" y="25954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4557560" y="3526485"/>
            <a:ext cx="1731600" cy="120343"/>
          </a:xfrm>
          <a:custGeom>
            <a:avLst/>
            <a:gdLst>
              <a:gd name="connsiteX0" fmla="*/ 0 w 2090737"/>
              <a:gd name="connsiteY0" fmla="*/ 24273 h 167148"/>
              <a:gd name="connsiteX1" fmla="*/ 419100 w 2090737"/>
              <a:gd name="connsiteY1" fmla="*/ 38560 h 167148"/>
              <a:gd name="connsiteX2" fmla="*/ 800100 w 2090737"/>
              <a:gd name="connsiteY2" fmla="*/ 460 h 167148"/>
              <a:gd name="connsiteX3" fmla="*/ 1219200 w 2090737"/>
              <a:gd name="connsiteY3" fmla="*/ 43323 h 167148"/>
              <a:gd name="connsiteX4" fmla="*/ 1562100 w 2090737"/>
              <a:gd name="connsiteY4" fmla="*/ 460 h 167148"/>
              <a:gd name="connsiteX5" fmla="*/ 1928812 w 2090737"/>
              <a:gd name="connsiteY5" fmla="*/ 19510 h 167148"/>
              <a:gd name="connsiteX6" fmla="*/ 2047875 w 2090737"/>
              <a:gd name="connsiteY6" fmla="*/ 24273 h 167148"/>
              <a:gd name="connsiteX7" fmla="*/ 2090737 w 2090737"/>
              <a:gd name="connsiteY7" fmla="*/ 167148 h 167148"/>
              <a:gd name="connsiteX8" fmla="*/ 2090737 w 2090737"/>
              <a:gd name="connsiteY8" fmla="*/ 167148 h 167148"/>
              <a:gd name="connsiteX0" fmla="*/ 42456 w 2133193"/>
              <a:gd name="connsiteY0" fmla="*/ 24273 h 167148"/>
              <a:gd name="connsiteX1" fmla="*/ 28168 w 2133193"/>
              <a:gd name="connsiteY1" fmla="*/ 19510 h 167148"/>
              <a:gd name="connsiteX2" fmla="*/ 461556 w 2133193"/>
              <a:gd name="connsiteY2" fmla="*/ 38560 h 167148"/>
              <a:gd name="connsiteX3" fmla="*/ 842556 w 2133193"/>
              <a:gd name="connsiteY3" fmla="*/ 460 h 167148"/>
              <a:gd name="connsiteX4" fmla="*/ 1261656 w 2133193"/>
              <a:gd name="connsiteY4" fmla="*/ 43323 h 167148"/>
              <a:gd name="connsiteX5" fmla="*/ 1604556 w 2133193"/>
              <a:gd name="connsiteY5" fmla="*/ 460 h 167148"/>
              <a:gd name="connsiteX6" fmla="*/ 1971268 w 2133193"/>
              <a:gd name="connsiteY6" fmla="*/ 19510 h 167148"/>
              <a:gd name="connsiteX7" fmla="*/ 2090331 w 2133193"/>
              <a:gd name="connsiteY7" fmla="*/ 24273 h 167148"/>
              <a:gd name="connsiteX8" fmla="*/ 2133193 w 2133193"/>
              <a:gd name="connsiteY8" fmla="*/ 167148 h 167148"/>
              <a:gd name="connsiteX9" fmla="*/ 2133193 w 2133193"/>
              <a:gd name="connsiteY9" fmla="*/ 167148 h 167148"/>
              <a:gd name="connsiteX0" fmla="*/ 148098 w 2119773"/>
              <a:gd name="connsiteY0" fmla="*/ 4 h 247654"/>
              <a:gd name="connsiteX1" fmla="*/ 14748 w 2119773"/>
              <a:gd name="connsiteY1" fmla="*/ 100016 h 247654"/>
              <a:gd name="connsiteX2" fmla="*/ 448136 w 2119773"/>
              <a:gd name="connsiteY2" fmla="*/ 119066 h 247654"/>
              <a:gd name="connsiteX3" fmla="*/ 829136 w 2119773"/>
              <a:gd name="connsiteY3" fmla="*/ 80966 h 247654"/>
              <a:gd name="connsiteX4" fmla="*/ 1248236 w 2119773"/>
              <a:gd name="connsiteY4" fmla="*/ 123829 h 247654"/>
              <a:gd name="connsiteX5" fmla="*/ 1591136 w 2119773"/>
              <a:gd name="connsiteY5" fmla="*/ 80966 h 247654"/>
              <a:gd name="connsiteX6" fmla="*/ 1957848 w 2119773"/>
              <a:gd name="connsiteY6" fmla="*/ 100016 h 247654"/>
              <a:gd name="connsiteX7" fmla="*/ 2076911 w 2119773"/>
              <a:gd name="connsiteY7" fmla="*/ 104779 h 247654"/>
              <a:gd name="connsiteX8" fmla="*/ 2119773 w 2119773"/>
              <a:gd name="connsiteY8" fmla="*/ 247654 h 247654"/>
              <a:gd name="connsiteX9" fmla="*/ 2119773 w 2119773"/>
              <a:gd name="connsiteY9" fmla="*/ 247654 h 247654"/>
              <a:gd name="connsiteX0" fmla="*/ 18 w 2405081"/>
              <a:gd name="connsiteY0" fmla="*/ 52849 h 167149"/>
              <a:gd name="connsiteX1" fmla="*/ 300056 w 2405081"/>
              <a:gd name="connsiteY1" fmla="*/ 19511 h 167149"/>
              <a:gd name="connsiteX2" fmla="*/ 733444 w 2405081"/>
              <a:gd name="connsiteY2" fmla="*/ 38561 h 167149"/>
              <a:gd name="connsiteX3" fmla="*/ 1114444 w 2405081"/>
              <a:gd name="connsiteY3" fmla="*/ 461 h 167149"/>
              <a:gd name="connsiteX4" fmla="*/ 1533544 w 2405081"/>
              <a:gd name="connsiteY4" fmla="*/ 43324 h 167149"/>
              <a:gd name="connsiteX5" fmla="*/ 1876444 w 2405081"/>
              <a:gd name="connsiteY5" fmla="*/ 461 h 167149"/>
              <a:gd name="connsiteX6" fmla="*/ 2243156 w 2405081"/>
              <a:gd name="connsiteY6" fmla="*/ 19511 h 167149"/>
              <a:gd name="connsiteX7" fmla="*/ 2362219 w 2405081"/>
              <a:gd name="connsiteY7" fmla="*/ 24274 h 167149"/>
              <a:gd name="connsiteX8" fmla="*/ 2405081 w 2405081"/>
              <a:gd name="connsiteY8" fmla="*/ 167149 h 167149"/>
              <a:gd name="connsiteX9" fmla="*/ 2405081 w 2405081"/>
              <a:gd name="connsiteY9" fmla="*/ 167149 h 16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081" h="167149">
                <a:moveTo>
                  <a:pt x="18" y="52849"/>
                </a:moveTo>
                <a:cubicBezTo>
                  <a:pt x="-2363" y="52055"/>
                  <a:pt x="230206" y="17130"/>
                  <a:pt x="300056" y="19511"/>
                </a:cubicBezTo>
                <a:cubicBezTo>
                  <a:pt x="369906" y="21892"/>
                  <a:pt x="597713" y="41736"/>
                  <a:pt x="733444" y="38561"/>
                </a:cubicBezTo>
                <a:cubicBezTo>
                  <a:pt x="869175" y="35386"/>
                  <a:pt x="981094" y="-333"/>
                  <a:pt x="1114444" y="461"/>
                </a:cubicBezTo>
                <a:cubicBezTo>
                  <a:pt x="1247794" y="1255"/>
                  <a:pt x="1406544" y="43324"/>
                  <a:pt x="1533544" y="43324"/>
                </a:cubicBezTo>
                <a:cubicBezTo>
                  <a:pt x="1660544" y="43324"/>
                  <a:pt x="1758175" y="4430"/>
                  <a:pt x="1876444" y="461"/>
                </a:cubicBezTo>
                <a:cubicBezTo>
                  <a:pt x="1994713" y="-3508"/>
                  <a:pt x="2243156" y="19511"/>
                  <a:pt x="2243156" y="19511"/>
                </a:cubicBezTo>
                <a:cubicBezTo>
                  <a:pt x="2324119" y="23480"/>
                  <a:pt x="2335231" y="-332"/>
                  <a:pt x="2362219" y="24274"/>
                </a:cubicBezTo>
                <a:cubicBezTo>
                  <a:pt x="2389207" y="48880"/>
                  <a:pt x="2405081" y="167149"/>
                  <a:pt x="2405081" y="167149"/>
                </a:cubicBezTo>
                <a:lnTo>
                  <a:pt x="2405081" y="16714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Forma livre 12"/>
          <p:cNvSpPr/>
          <p:nvPr/>
        </p:nvSpPr>
        <p:spPr>
          <a:xfrm>
            <a:off x="6350880" y="1484917"/>
            <a:ext cx="409752" cy="2161912"/>
          </a:xfrm>
          <a:custGeom>
            <a:avLst/>
            <a:gdLst>
              <a:gd name="connsiteX0" fmla="*/ 0 w 576090"/>
              <a:gd name="connsiteY0" fmla="*/ 3224213 h 3224213"/>
              <a:gd name="connsiteX1" fmla="*/ 42863 w 576090"/>
              <a:gd name="connsiteY1" fmla="*/ 3095625 h 3224213"/>
              <a:gd name="connsiteX2" fmla="*/ 195263 w 576090"/>
              <a:gd name="connsiteY2" fmla="*/ 3062288 h 3224213"/>
              <a:gd name="connsiteX3" fmla="*/ 385763 w 576090"/>
              <a:gd name="connsiteY3" fmla="*/ 2928938 h 3224213"/>
              <a:gd name="connsiteX4" fmla="*/ 509588 w 576090"/>
              <a:gd name="connsiteY4" fmla="*/ 2443163 h 3224213"/>
              <a:gd name="connsiteX5" fmla="*/ 571500 w 576090"/>
              <a:gd name="connsiteY5" fmla="*/ 533400 h 3224213"/>
              <a:gd name="connsiteX6" fmla="*/ 566738 w 576090"/>
              <a:gd name="connsiteY6" fmla="*/ 0 h 3224213"/>
              <a:gd name="connsiteX0" fmla="*/ 0 w 571500"/>
              <a:gd name="connsiteY0" fmla="*/ 2690813 h 2690813"/>
              <a:gd name="connsiteX1" fmla="*/ 42863 w 571500"/>
              <a:gd name="connsiteY1" fmla="*/ 2562225 h 2690813"/>
              <a:gd name="connsiteX2" fmla="*/ 195263 w 571500"/>
              <a:gd name="connsiteY2" fmla="*/ 2528888 h 2690813"/>
              <a:gd name="connsiteX3" fmla="*/ 385763 w 571500"/>
              <a:gd name="connsiteY3" fmla="*/ 2395538 h 2690813"/>
              <a:gd name="connsiteX4" fmla="*/ 509588 w 571500"/>
              <a:gd name="connsiteY4" fmla="*/ 1909763 h 2690813"/>
              <a:gd name="connsiteX5" fmla="*/ 571500 w 571500"/>
              <a:gd name="connsiteY5" fmla="*/ 0 h 2690813"/>
              <a:gd name="connsiteX0" fmla="*/ 0 w 569119"/>
              <a:gd name="connsiteY0" fmla="*/ 3002757 h 3002757"/>
              <a:gd name="connsiteX1" fmla="*/ 42863 w 569119"/>
              <a:gd name="connsiteY1" fmla="*/ 2874169 h 3002757"/>
              <a:gd name="connsiteX2" fmla="*/ 195263 w 569119"/>
              <a:gd name="connsiteY2" fmla="*/ 2840832 h 3002757"/>
              <a:gd name="connsiteX3" fmla="*/ 385763 w 569119"/>
              <a:gd name="connsiteY3" fmla="*/ 2707482 h 3002757"/>
              <a:gd name="connsiteX4" fmla="*/ 509588 w 569119"/>
              <a:gd name="connsiteY4" fmla="*/ 2221707 h 3002757"/>
              <a:gd name="connsiteX5" fmla="*/ 569119 w 569119"/>
              <a:gd name="connsiteY5" fmla="*/ 0 h 30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19" h="3002757">
                <a:moveTo>
                  <a:pt x="0" y="3002757"/>
                </a:moveTo>
                <a:cubicBezTo>
                  <a:pt x="5159" y="2951956"/>
                  <a:pt x="10319" y="2901156"/>
                  <a:pt x="42863" y="2874169"/>
                </a:cubicBezTo>
                <a:cubicBezTo>
                  <a:pt x="75407" y="2847182"/>
                  <a:pt x="138113" y="2868613"/>
                  <a:pt x="195263" y="2840832"/>
                </a:cubicBezTo>
                <a:cubicBezTo>
                  <a:pt x="252413" y="2813051"/>
                  <a:pt x="333376" y="2810669"/>
                  <a:pt x="385763" y="2707482"/>
                </a:cubicBezTo>
                <a:cubicBezTo>
                  <a:pt x="438150" y="2604295"/>
                  <a:pt x="479029" y="2672954"/>
                  <a:pt x="509588" y="2221707"/>
                </a:cubicBezTo>
                <a:cubicBezTo>
                  <a:pt x="540147" y="1770460"/>
                  <a:pt x="559594" y="407194"/>
                  <a:pt x="56911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Forma livre 13"/>
          <p:cNvSpPr/>
          <p:nvPr/>
        </p:nvSpPr>
        <p:spPr>
          <a:xfrm>
            <a:off x="6760631" y="1481488"/>
            <a:ext cx="2158482" cy="2067388"/>
          </a:xfrm>
          <a:custGeom>
            <a:avLst/>
            <a:gdLst>
              <a:gd name="connsiteX0" fmla="*/ 0 w 2652713"/>
              <a:gd name="connsiteY0" fmla="*/ 0 h 2559526"/>
              <a:gd name="connsiteX1" fmla="*/ 57150 w 2652713"/>
              <a:gd name="connsiteY1" fmla="*/ 1833562 h 2559526"/>
              <a:gd name="connsiteX2" fmla="*/ 209550 w 2652713"/>
              <a:gd name="connsiteY2" fmla="*/ 2443162 h 2559526"/>
              <a:gd name="connsiteX3" fmla="*/ 866775 w 2652713"/>
              <a:gd name="connsiteY3" fmla="*/ 2557462 h 2559526"/>
              <a:gd name="connsiteX4" fmla="*/ 1300163 w 2652713"/>
              <a:gd name="connsiteY4" fmla="*/ 2519362 h 2559526"/>
              <a:gd name="connsiteX5" fmla="*/ 1900238 w 2652713"/>
              <a:gd name="connsiteY5" fmla="*/ 2552700 h 2559526"/>
              <a:gd name="connsiteX6" fmla="*/ 2252663 w 2652713"/>
              <a:gd name="connsiteY6" fmla="*/ 2509837 h 2559526"/>
              <a:gd name="connsiteX7" fmla="*/ 2652713 w 2652713"/>
              <a:gd name="connsiteY7" fmla="*/ 2557462 h 2559526"/>
              <a:gd name="connsiteX0" fmla="*/ 0 w 2683750"/>
              <a:gd name="connsiteY0" fmla="*/ 0 h 2560989"/>
              <a:gd name="connsiteX1" fmla="*/ 57150 w 2683750"/>
              <a:gd name="connsiteY1" fmla="*/ 1833562 h 2560989"/>
              <a:gd name="connsiteX2" fmla="*/ 209550 w 2683750"/>
              <a:gd name="connsiteY2" fmla="*/ 2443162 h 2560989"/>
              <a:gd name="connsiteX3" fmla="*/ 866775 w 2683750"/>
              <a:gd name="connsiteY3" fmla="*/ 2557462 h 2560989"/>
              <a:gd name="connsiteX4" fmla="*/ 1300163 w 2683750"/>
              <a:gd name="connsiteY4" fmla="*/ 2519362 h 2560989"/>
              <a:gd name="connsiteX5" fmla="*/ 1900238 w 2683750"/>
              <a:gd name="connsiteY5" fmla="*/ 2552700 h 2560989"/>
              <a:gd name="connsiteX6" fmla="*/ 2252663 w 2683750"/>
              <a:gd name="connsiteY6" fmla="*/ 2509837 h 2560989"/>
              <a:gd name="connsiteX7" fmla="*/ 2652713 w 2683750"/>
              <a:gd name="connsiteY7" fmla="*/ 2557462 h 2560989"/>
              <a:gd name="connsiteX8" fmla="*/ 2657475 w 2683750"/>
              <a:gd name="connsiteY8" fmla="*/ 2557462 h 2560989"/>
              <a:gd name="connsiteX0" fmla="*/ 0 w 2657475"/>
              <a:gd name="connsiteY0" fmla="*/ 0 h 2559526"/>
              <a:gd name="connsiteX1" fmla="*/ 57150 w 2657475"/>
              <a:gd name="connsiteY1" fmla="*/ 1833562 h 2559526"/>
              <a:gd name="connsiteX2" fmla="*/ 209550 w 2657475"/>
              <a:gd name="connsiteY2" fmla="*/ 2443162 h 2559526"/>
              <a:gd name="connsiteX3" fmla="*/ 866775 w 2657475"/>
              <a:gd name="connsiteY3" fmla="*/ 2557462 h 2559526"/>
              <a:gd name="connsiteX4" fmla="*/ 1300163 w 2657475"/>
              <a:gd name="connsiteY4" fmla="*/ 2519362 h 2559526"/>
              <a:gd name="connsiteX5" fmla="*/ 1900238 w 2657475"/>
              <a:gd name="connsiteY5" fmla="*/ 2552700 h 2559526"/>
              <a:gd name="connsiteX6" fmla="*/ 2252663 w 2657475"/>
              <a:gd name="connsiteY6" fmla="*/ 2509837 h 2559526"/>
              <a:gd name="connsiteX7" fmla="*/ 2528888 w 2657475"/>
              <a:gd name="connsiteY7" fmla="*/ 2500312 h 2559526"/>
              <a:gd name="connsiteX8" fmla="*/ 2657475 w 2657475"/>
              <a:gd name="connsiteY8" fmla="*/ 2557462 h 2559526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28888 w 3028950"/>
              <a:gd name="connsiteY7" fmla="*/ 2500312 h 2590799"/>
              <a:gd name="connsiteX8" fmla="*/ 3028950 w 3028950"/>
              <a:gd name="connsiteY8" fmla="*/ 2590799 h 2590799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76513 w 3028950"/>
              <a:gd name="connsiteY7" fmla="*/ 2538412 h 2590799"/>
              <a:gd name="connsiteX8" fmla="*/ 3028950 w 3028950"/>
              <a:gd name="connsiteY8" fmla="*/ 2590799 h 2590799"/>
              <a:gd name="connsiteX0" fmla="*/ 0 w 3048000"/>
              <a:gd name="connsiteY0" fmla="*/ 0 h 2586037"/>
              <a:gd name="connsiteX1" fmla="*/ 57150 w 3048000"/>
              <a:gd name="connsiteY1" fmla="*/ 1833562 h 2586037"/>
              <a:gd name="connsiteX2" fmla="*/ 209550 w 3048000"/>
              <a:gd name="connsiteY2" fmla="*/ 2443162 h 2586037"/>
              <a:gd name="connsiteX3" fmla="*/ 866775 w 3048000"/>
              <a:gd name="connsiteY3" fmla="*/ 2557462 h 2586037"/>
              <a:gd name="connsiteX4" fmla="*/ 1300163 w 3048000"/>
              <a:gd name="connsiteY4" fmla="*/ 2519362 h 2586037"/>
              <a:gd name="connsiteX5" fmla="*/ 1900238 w 3048000"/>
              <a:gd name="connsiteY5" fmla="*/ 2552700 h 2586037"/>
              <a:gd name="connsiteX6" fmla="*/ 2252663 w 3048000"/>
              <a:gd name="connsiteY6" fmla="*/ 2509837 h 2586037"/>
              <a:gd name="connsiteX7" fmla="*/ 2576513 w 3048000"/>
              <a:gd name="connsiteY7" fmla="*/ 2538412 h 2586037"/>
              <a:gd name="connsiteX8" fmla="*/ 3048000 w 3048000"/>
              <a:gd name="connsiteY8" fmla="*/ 2586037 h 2586037"/>
              <a:gd name="connsiteX0" fmla="*/ 0 w 3024187"/>
              <a:gd name="connsiteY0" fmla="*/ 0 h 2586037"/>
              <a:gd name="connsiteX1" fmla="*/ 57150 w 3024187"/>
              <a:gd name="connsiteY1" fmla="*/ 1833562 h 2586037"/>
              <a:gd name="connsiteX2" fmla="*/ 209550 w 3024187"/>
              <a:gd name="connsiteY2" fmla="*/ 2443162 h 2586037"/>
              <a:gd name="connsiteX3" fmla="*/ 866775 w 3024187"/>
              <a:gd name="connsiteY3" fmla="*/ 2557462 h 2586037"/>
              <a:gd name="connsiteX4" fmla="*/ 1300163 w 3024187"/>
              <a:gd name="connsiteY4" fmla="*/ 2519362 h 2586037"/>
              <a:gd name="connsiteX5" fmla="*/ 1900238 w 3024187"/>
              <a:gd name="connsiteY5" fmla="*/ 2552700 h 2586037"/>
              <a:gd name="connsiteX6" fmla="*/ 2252663 w 3024187"/>
              <a:gd name="connsiteY6" fmla="*/ 2509837 h 2586037"/>
              <a:gd name="connsiteX7" fmla="*/ 2576513 w 3024187"/>
              <a:gd name="connsiteY7" fmla="*/ 2538412 h 2586037"/>
              <a:gd name="connsiteX8" fmla="*/ 3024187 w 3024187"/>
              <a:gd name="connsiteY8" fmla="*/ 2586037 h 2586037"/>
              <a:gd name="connsiteX0" fmla="*/ 0 w 2988468"/>
              <a:gd name="connsiteY0" fmla="*/ 0 h 2583656"/>
              <a:gd name="connsiteX1" fmla="*/ 57150 w 2988468"/>
              <a:gd name="connsiteY1" fmla="*/ 1833562 h 2583656"/>
              <a:gd name="connsiteX2" fmla="*/ 209550 w 2988468"/>
              <a:gd name="connsiteY2" fmla="*/ 2443162 h 2583656"/>
              <a:gd name="connsiteX3" fmla="*/ 866775 w 2988468"/>
              <a:gd name="connsiteY3" fmla="*/ 2557462 h 2583656"/>
              <a:gd name="connsiteX4" fmla="*/ 1300163 w 2988468"/>
              <a:gd name="connsiteY4" fmla="*/ 2519362 h 2583656"/>
              <a:gd name="connsiteX5" fmla="*/ 1900238 w 2988468"/>
              <a:gd name="connsiteY5" fmla="*/ 2552700 h 2583656"/>
              <a:gd name="connsiteX6" fmla="*/ 2252663 w 2988468"/>
              <a:gd name="connsiteY6" fmla="*/ 2509837 h 2583656"/>
              <a:gd name="connsiteX7" fmla="*/ 2576513 w 2988468"/>
              <a:gd name="connsiteY7" fmla="*/ 2538412 h 2583656"/>
              <a:gd name="connsiteX8" fmla="*/ 2988468 w 2988468"/>
              <a:gd name="connsiteY8" fmla="*/ 2583656 h 258365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7993"/>
              <a:gd name="connsiteY0" fmla="*/ 0 h 2871469"/>
              <a:gd name="connsiteX1" fmla="*/ 59531 w 2997993"/>
              <a:gd name="connsiteY1" fmla="*/ 2145505 h 2871469"/>
              <a:gd name="connsiteX2" fmla="*/ 211931 w 2997993"/>
              <a:gd name="connsiteY2" fmla="*/ 2755105 h 2871469"/>
              <a:gd name="connsiteX3" fmla="*/ 869156 w 2997993"/>
              <a:gd name="connsiteY3" fmla="*/ 2869405 h 2871469"/>
              <a:gd name="connsiteX4" fmla="*/ 1302544 w 2997993"/>
              <a:gd name="connsiteY4" fmla="*/ 2831305 h 2871469"/>
              <a:gd name="connsiteX5" fmla="*/ 1902619 w 2997993"/>
              <a:gd name="connsiteY5" fmla="*/ 2864643 h 2871469"/>
              <a:gd name="connsiteX6" fmla="*/ 2255044 w 2997993"/>
              <a:gd name="connsiteY6" fmla="*/ 2821780 h 2871469"/>
              <a:gd name="connsiteX7" fmla="*/ 2578894 w 2997993"/>
              <a:gd name="connsiteY7" fmla="*/ 2850355 h 2871469"/>
              <a:gd name="connsiteX8" fmla="*/ 2997993 w 2997993"/>
              <a:gd name="connsiteY8" fmla="*/ 2771774 h 28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7993" h="2871469">
                <a:moveTo>
                  <a:pt x="0" y="0"/>
                </a:moveTo>
                <a:cubicBezTo>
                  <a:pt x="11112" y="713184"/>
                  <a:pt x="24209" y="1686321"/>
                  <a:pt x="59531" y="2145505"/>
                </a:cubicBezTo>
                <a:cubicBezTo>
                  <a:pt x="94853" y="2604689"/>
                  <a:pt x="76994" y="2634455"/>
                  <a:pt x="211931" y="2755105"/>
                </a:cubicBezTo>
                <a:cubicBezTo>
                  <a:pt x="346868" y="2875755"/>
                  <a:pt x="687387" y="2856705"/>
                  <a:pt x="869156" y="2869405"/>
                </a:cubicBezTo>
                <a:cubicBezTo>
                  <a:pt x="1050925" y="2882105"/>
                  <a:pt x="1130300" y="2832099"/>
                  <a:pt x="1302544" y="2831305"/>
                </a:cubicBezTo>
                <a:cubicBezTo>
                  <a:pt x="1474788" y="2830511"/>
                  <a:pt x="1743869" y="2866230"/>
                  <a:pt x="1902619" y="2864643"/>
                </a:cubicBezTo>
                <a:cubicBezTo>
                  <a:pt x="2061369" y="2863056"/>
                  <a:pt x="2142332" y="2824161"/>
                  <a:pt x="2255044" y="2821780"/>
                </a:cubicBezTo>
                <a:cubicBezTo>
                  <a:pt x="2367756" y="2819399"/>
                  <a:pt x="2436812" y="2850752"/>
                  <a:pt x="2578894" y="2850355"/>
                </a:cubicBezTo>
                <a:cubicBezTo>
                  <a:pt x="2740025" y="2840829"/>
                  <a:pt x="2858293" y="2797968"/>
                  <a:pt x="2997993" y="277177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 rot="5400000">
            <a:off x="4380496" y="3485870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 rot="5400000">
            <a:off x="4380495" y="3243374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 rot="5400000">
            <a:off x="4380494" y="3000878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 rot="5400000">
            <a:off x="4381053" y="2758383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 rot="5400000">
            <a:off x="4381053" y="2514233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 rot="5400000">
            <a:off x="4381053" y="2271737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 rot="5400000">
            <a:off x="4380494" y="2029241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 rot="5400000">
            <a:off x="4380494" y="1786744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 rot="5400000">
            <a:off x="4380494" y="1544248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 rot="5400000">
            <a:off x="3299852" y="2521823"/>
            <a:ext cx="2268868" cy="13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5522799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6007407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6492016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76816" y="3654705"/>
            <a:ext cx="242304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7461233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946033" y="3654705"/>
            <a:ext cx="242304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8430450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038191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4553582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8672753" y="3654705"/>
            <a:ext cx="242495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4795887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5280495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5765103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249711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734320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7218929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703537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8188146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7946033" y="1622840"/>
            <a:ext cx="66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0000"/>
                </a:solidFill>
              </a:rPr>
              <a:t>cones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7946033" y="1794318"/>
            <a:ext cx="550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 smtClean="0">
                <a:solidFill>
                  <a:srgbClr val="35608A"/>
                </a:solidFill>
              </a:rPr>
              <a:t>rods</a:t>
            </a:r>
            <a:endParaRPr lang="pt-BR" sz="1600" dirty="0">
              <a:solidFill>
                <a:srgbClr val="35608A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5803503" y="1203598"/>
            <a:ext cx="1016625" cy="318924"/>
          </a:xfrm>
          <a:prstGeom prst="rect">
            <a:avLst/>
          </a:prstGeom>
          <a:noFill/>
          <a:ln>
            <a:noFill/>
          </a:ln>
        </p:spPr>
        <p:txBody>
          <a:bodyPr wrap="none" tIns="36000" bIns="36000" rtlCol="0">
            <a:spAutoFit/>
          </a:bodyPr>
          <a:lstStyle/>
          <a:p>
            <a:r>
              <a:rPr lang="pt-BR" sz="1600" dirty="0" err="1" smtClean="0"/>
              <a:t>Blind</a:t>
            </a:r>
            <a:r>
              <a:rPr lang="pt-BR" sz="1600" dirty="0" smtClean="0"/>
              <a:t> spot</a:t>
            </a:r>
            <a:endParaRPr lang="pt-BR" sz="1600" dirty="0"/>
          </a:p>
        </p:txBody>
      </p:sp>
      <p:cxnSp>
        <p:nvCxnSpPr>
          <p:cNvPr id="46" name="Conector de seta reta 45"/>
          <p:cNvCxnSpPr>
            <a:stCxn id="45" idx="2"/>
          </p:cNvCxnSpPr>
          <p:nvPr/>
        </p:nvCxnSpPr>
        <p:spPr>
          <a:xfrm>
            <a:off x="6311816" y="1522522"/>
            <a:ext cx="0" cy="271796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46"/>
          <p:cNvGrpSpPr/>
          <p:nvPr/>
        </p:nvGrpSpPr>
        <p:grpSpPr>
          <a:xfrm>
            <a:off x="4432332" y="3706543"/>
            <a:ext cx="4604164" cy="155515"/>
            <a:chOff x="1783434" y="4097728"/>
            <a:chExt cx="6394888" cy="216000"/>
          </a:xfrm>
          <a:solidFill>
            <a:schemeClr val="bg1"/>
          </a:solidFill>
        </p:grpSpPr>
        <p:sp>
          <p:nvSpPr>
            <p:cNvPr id="58" name="Retângulo 57"/>
            <p:cNvSpPr/>
            <p:nvPr/>
          </p:nvSpPr>
          <p:spPr>
            <a:xfrm>
              <a:off x="1783434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90⁰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46642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40⁰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413951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20⁰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481260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548569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20⁰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615878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40⁰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83187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60⁰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750496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80⁰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79333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60⁰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12024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80⁰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7841512" y="4097728"/>
              <a:ext cx="33681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90⁰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45679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70⁰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312988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50⁰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80297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30⁰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447606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10⁰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514915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10⁰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582224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30⁰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649533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50⁰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Retângulo 75"/>
            <p:cNvSpPr/>
            <p:nvPr/>
          </p:nvSpPr>
          <p:spPr>
            <a:xfrm>
              <a:off x="716842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70⁰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Retângulo 47"/>
          <p:cNvSpPr/>
          <p:nvPr/>
        </p:nvSpPr>
        <p:spPr>
          <a:xfrm rot="5400000">
            <a:off x="4042213" y="3100832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 rot="5400000">
            <a:off x="4042213" y="2858337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40.000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 rot="5400000">
            <a:off x="4042213" y="2615841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60.000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 rot="5400000">
            <a:off x="4042213" y="2373344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80.000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 rot="5400000">
            <a:off x="4042213" y="2129194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100.000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 rot="5400000">
            <a:off x="4042213" y="1886699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120.000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 rot="5400000">
            <a:off x="4042213" y="1644203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140.000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 rot="5400000">
            <a:off x="4042213" y="1401706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160.000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 rot="5400000">
            <a:off x="4042213" y="1159210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180.000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 rot="5400000">
            <a:off x="4042214" y="3344751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397501" y="4083918"/>
            <a:ext cx="675891" cy="246221"/>
          </a:xfrm>
          <a:prstGeom prst="rect">
            <a:avLst/>
          </a:prstGeom>
          <a:noFill/>
          <a:ln>
            <a:noFill/>
          </a:ln>
        </p:spPr>
        <p:txBody>
          <a:bodyPr wrap="none" tIns="0" bIns="0" rtlCol="0">
            <a:spAutoFit/>
          </a:bodyPr>
          <a:lstStyle/>
          <a:p>
            <a:r>
              <a:rPr lang="pt-BR" sz="1600" dirty="0" err="1" smtClean="0"/>
              <a:t>Fovea</a:t>
            </a:r>
            <a:endParaRPr lang="pt-BR" sz="1600" dirty="0"/>
          </a:p>
        </p:txBody>
      </p:sp>
      <p:cxnSp>
        <p:nvCxnSpPr>
          <p:cNvPr id="77" name="Conector de seta reta 76"/>
          <p:cNvCxnSpPr>
            <a:stCxn id="8" idx="0"/>
            <a:endCxn id="61" idx="2"/>
          </p:cNvCxnSpPr>
          <p:nvPr/>
        </p:nvCxnSpPr>
        <p:spPr>
          <a:xfrm flipH="1" flipV="1">
            <a:off x="6734512" y="3862058"/>
            <a:ext cx="935" cy="22186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0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03034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CCD </a:t>
            </a:r>
            <a:r>
              <a:rPr lang="pt-BR" dirty="0" err="1"/>
              <a:t>sensors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Bayer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7068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192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03482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780608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65335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375985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923484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85352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CCD </a:t>
            </a:r>
            <a:r>
              <a:rPr lang="pt-BR" dirty="0" err="1"/>
              <a:t>sensors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Bayer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7957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730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28704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57166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373771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82979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205348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CCD sensors and Bayer pattern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15250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712916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6478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4922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357516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CCD sensors and Bayer pattern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64413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2145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22793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40638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703688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16824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646914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881515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36050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ela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95869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1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3" descr="D:\Dev\arvore_800x800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00" y="777173"/>
            <a:ext cx="2869200" cy="286920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ev\arvore_800x8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0" y="776950"/>
            <a:ext cx="2869200" cy="2869200"/>
          </a:xfrm>
          <a:prstGeom prst="rect">
            <a:avLst/>
          </a:prstGeom>
          <a:solidFill>
            <a:srgbClr val="663300">
              <a:alpha val="50000"/>
            </a:srgbClr>
          </a:solidFill>
          <a:ln>
            <a:solidFill>
              <a:schemeClr val="accent2"/>
            </a:solidFill>
          </a:ln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346926"/>
              </p:ext>
            </p:extLst>
          </p:nvPr>
        </p:nvGraphicFramePr>
        <p:xfrm>
          <a:off x="5418000" y="771773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Conector de seta reta 8"/>
          <p:cNvCxnSpPr/>
          <p:nvPr/>
        </p:nvCxnSpPr>
        <p:spPr>
          <a:xfrm flipV="1">
            <a:off x="2294948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467827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521470"/>
              </p:ext>
            </p:extLst>
          </p:nvPr>
        </p:nvGraphicFramePr>
        <p:xfrm>
          <a:off x="846000" y="77155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220125" y="36944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58995" y="247688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431584" y="2571973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31584" y="2751137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+1)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p>
                        <m:e>
                          <m:nary>
                            <m:nary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  <m:sup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+1)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𝜒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𝛿𝜌𝛿𝜒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1799814" y="369442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540902" y="369442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c+1</a:t>
            </a:r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437063" y="212711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176866" y="307352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l+1</a:t>
            </a:r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6948264" y="3667754"/>
            <a:ext cx="0" cy="21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5193621" y="2661555"/>
            <a:ext cx="21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6805436" y="381334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 rot="16200000">
            <a:off x="4917142" y="2476889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695155" y="4701793"/>
            <a:ext cx="2448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i="1" dirty="0" err="1" smtClean="0"/>
              <a:t>Based</a:t>
            </a:r>
            <a:r>
              <a:rPr lang="pt-BR" sz="900" i="1" dirty="0" smtClean="0"/>
              <a:t> </a:t>
            </a:r>
            <a:r>
              <a:rPr lang="pt-BR" sz="900" i="1" dirty="0" err="1" smtClean="0"/>
              <a:t>on</a:t>
            </a:r>
            <a:r>
              <a:rPr lang="pt-BR" sz="900" i="1" dirty="0" smtClean="0"/>
              <a:t>: Alan </a:t>
            </a:r>
            <a:r>
              <a:rPr lang="pt-BR" sz="900" i="1" dirty="0" err="1" smtClean="0"/>
              <a:t>Peters</a:t>
            </a:r>
            <a:r>
              <a:rPr lang="pt-BR" sz="900" i="1" dirty="0" smtClean="0"/>
              <a:t>, 2019.</a:t>
            </a:r>
            <a:endParaRPr lang="pt-BR" sz="900" i="1" dirty="0"/>
          </a:p>
        </p:txBody>
      </p:sp>
    </p:spTree>
    <p:extLst>
      <p:ext uri="{BB962C8B-B14F-4D97-AF65-F5344CB8AC3E}">
        <p14:creationId xmlns:p14="http://schemas.microsoft.com/office/powerpoint/2010/main" val="4486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Continuous RGB image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RGB image</a:t>
            </a:r>
          </a:p>
        </p:txBody>
      </p:sp>
    </p:spTree>
    <p:extLst>
      <p:ext uri="{BB962C8B-B14F-4D97-AF65-F5344CB8AC3E}">
        <p14:creationId xmlns:p14="http://schemas.microsoft.com/office/powerpoint/2010/main" val="23705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RGB image</a:t>
            </a:r>
          </a:p>
        </p:txBody>
      </p:sp>
      <p:pic>
        <p:nvPicPr>
          <p:cNvPr id="20" name="Picture 12" descr="D:\UFV\Dev\per2020-sin392\sampling\arvore_512x512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81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R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 G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B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230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RGB image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R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 G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B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R channel sampling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RGB image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R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 G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B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R channel sampling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G </a:t>
            </a:r>
            <a:r>
              <a:rPr lang="en-US" sz="900" dirty="0">
                <a:solidFill>
                  <a:schemeClr val="tx1"/>
                </a:solidFill>
              </a:rPr>
              <a:t>channel sampling</a:t>
            </a:r>
          </a:p>
        </p:txBody>
      </p:sp>
    </p:spTree>
    <p:extLst>
      <p:ext uri="{BB962C8B-B14F-4D97-AF65-F5344CB8AC3E}">
        <p14:creationId xmlns:p14="http://schemas.microsoft.com/office/powerpoint/2010/main" val="17352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 rot="16200000">
            <a:off x="2766611" y="1414236"/>
            <a:ext cx="3610779" cy="2525150"/>
            <a:chOff x="2051720" y="799108"/>
            <a:chExt cx="4536504" cy="3172544"/>
          </a:xfrm>
        </p:grpSpPr>
        <p:sp>
          <p:nvSpPr>
            <p:cNvPr id="13" name="Retângulo 12"/>
            <p:cNvSpPr/>
            <p:nvPr/>
          </p:nvSpPr>
          <p:spPr>
            <a:xfrm>
              <a:off x="3180174" y="799108"/>
              <a:ext cx="1656184" cy="2160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3012484" y="1015132"/>
              <a:ext cx="1991564" cy="2060674"/>
            </a:xfrm>
            <a:prstGeom prst="roundRect">
              <a:avLst>
                <a:gd name="adj" fmla="val 614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940475" y="3057252"/>
              <a:ext cx="2135582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2746648" y="2436609"/>
              <a:ext cx="2689448" cy="9144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de cantos arredondados 16"/>
            <p:cNvSpPr/>
            <p:nvPr/>
          </p:nvSpPr>
          <p:spPr>
            <a:xfrm>
              <a:off x="2051720" y="2643758"/>
              <a:ext cx="4536504" cy="1152128"/>
            </a:xfrm>
            <a:prstGeom prst="roundRect">
              <a:avLst>
                <a:gd name="adj" fmla="val 2394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5662499" y="2870143"/>
              <a:ext cx="698376" cy="698376"/>
            </a:xfrm>
            <a:prstGeom prst="ellipse">
              <a:avLst/>
            </a:prstGeom>
            <a:solidFill>
              <a:srgbClr val="999999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2700000">
              <a:off x="4788794" y="3368209"/>
              <a:ext cx="237728" cy="231428"/>
            </a:xfrm>
            <a:prstGeom prst="rect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Grupo 19"/>
            <p:cNvGrpSpPr/>
            <p:nvPr/>
          </p:nvGrpSpPr>
          <p:grpSpPr>
            <a:xfrm>
              <a:off x="2115463" y="2751770"/>
              <a:ext cx="935122" cy="935122"/>
              <a:chOff x="2077363" y="2751770"/>
              <a:chExt cx="935122" cy="935122"/>
            </a:xfrm>
          </p:grpSpPr>
          <p:sp>
            <p:nvSpPr>
              <p:cNvPr id="37" name="Elipse 36"/>
              <p:cNvSpPr/>
              <p:nvPr/>
            </p:nvSpPr>
            <p:spPr>
              <a:xfrm>
                <a:off x="2077363" y="2751770"/>
                <a:ext cx="935122" cy="935122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2195736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1" name="Elipse 20"/>
            <p:cNvSpPr/>
            <p:nvPr/>
          </p:nvSpPr>
          <p:spPr>
            <a:xfrm>
              <a:off x="4824028" y="2870143"/>
              <a:ext cx="698376" cy="698376"/>
            </a:xfrm>
            <a:prstGeom prst="ellipse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 rot="2700000">
              <a:off x="4823722" y="3343240"/>
              <a:ext cx="212808" cy="240162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301248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316850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332451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3480535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3636552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3792569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948586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4104603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260620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4416637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457265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472867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489604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 rot="5400000">
              <a:off x="3953297" y="1264925"/>
              <a:ext cx="108000" cy="19935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770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RGB image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tângulo 30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R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 G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B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R channel sampling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G </a:t>
            </a:r>
            <a:r>
              <a:rPr lang="en-US" sz="900" dirty="0">
                <a:solidFill>
                  <a:schemeClr val="tx1"/>
                </a:solidFill>
              </a:rPr>
              <a:t>channel sampling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B </a:t>
            </a:r>
            <a:r>
              <a:rPr lang="en-US" sz="900" dirty="0">
                <a:solidFill>
                  <a:schemeClr val="tx1"/>
                </a:solidFill>
              </a:rPr>
              <a:t>channel sampling</a:t>
            </a:r>
          </a:p>
        </p:txBody>
      </p:sp>
    </p:spTree>
    <p:extLst>
      <p:ext uri="{BB962C8B-B14F-4D97-AF65-F5344CB8AC3E}">
        <p14:creationId xmlns:p14="http://schemas.microsoft.com/office/powerpoint/2010/main" val="10428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00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07915"/>
              </p:ext>
            </p:extLst>
          </p:nvPr>
        </p:nvGraphicFramePr>
        <p:xfrm>
          <a:off x="7326000" y="705803"/>
          <a:ext cx="1764000" cy="17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</a:tblGrid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8208793" y="596712"/>
            <a:ext cx="111600" cy="1985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RGB image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73267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Discrete RGB image (sampled)</a:t>
            </a:r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R channel sampling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G </a:t>
            </a:r>
            <a:r>
              <a:rPr lang="en-US" sz="900" dirty="0">
                <a:solidFill>
                  <a:schemeClr val="tx1"/>
                </a:solidFill>
              </a:rPr>
              <a:t>channel sampling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B </a:t>
            </a:r>
            <a:r>
              <a:rPr lang="en-US" sz="900" dirty="0">
                <a:solidFill>
                  <a:schemeClr val="tx1"/>
                </a:solidFill>
              </a:rPr>
              <a:t>channel sampling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R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 G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Continuous </a:t>
            </a:r>
            <a:r>
              <a:rPr lang="en-US" sz="900" dirty="0" smtClean="0">
                <a:solidFill>
                  <a:schemeClr val="tx1"/>
                </a:solidFill>
              </a:rPr>
              <a:t>B </a:t>
            </a:r>
            <a:r>
              <a:rPr lang="en-US" sz="900" dirty="0">
                <a:solidFill>
                  <a:schemeClr val="tx1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7190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13" name="Picture 5" descr="D:\UFV\Dev\per2020-sin392\sampling\arvore_512x512_gr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02" y="157824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Continuous gray level image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1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 14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Continuous gray level image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Gray level image sampling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4" descr="D:\UFV\Dev\per2020-sin392\sampling\arvore_512x512_gray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99" y="1550497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25151"/>
              </p:ext>
            </p:extLst>
          </p:nvPr>
        </p:nvGraphicFramePr>
        <p:xfrm>
          <a:off x="6821599" y="1550497"/>
          <a:ext cx="1980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</a:tblGrid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7807688" y="1423635"/>
            <a:ext cx="122400" cy="222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Continuous gray level image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Gray level image sampling</a:t>
            </a:r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 14"/>
          <p:cNvSpPr/>
          <p:nvPr/>
        </p:nvSpPr>
        <p:spPr>
          <a:xfrm>
            <a:off x="6813255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Discrete gray level image (sampled)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4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spatial resolution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7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7277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UFV\Dev\per2020-sin392\res_spatial\im_res_150_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UFV\Dev\per2020-sin392\res_spatial\im_res_75_n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UFV\Dev\per2020-sin392\res_spatial\im_res_37_n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res_spatial\im_res_18_n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lchete esquerdo 11"/>
          <p:cNvSpPr/>
          <p:nvPr/>
        </p:nvSpPr>
        <p:spPr>
          <a:xfrm>
            <a:off x="539560" y="731101"/>
            <a:ext cx="72000" cy="1796687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1513" y="147389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1,7 </a:t>
            </a:r>
            <a:r>
              <a:rPr lang="pt-BR" sz="1400" dirty="0" err="1" smtClean="0"/>
              <a:t>pol</a:t>
            </a:r>
            <a:endParaRPr lang="pt-BR" sz="1400" dirty="0"/>
          </a:p>
        </p:txBody>
      </p:sp>
      <p:sp>
        <p:nvSpPr>
          <p:cNvPr id="14" name="Retângulo 13"/>
          <p:cNvSpPr/>
          <p:nvPr/>
        </p:nvSpPr>
        <p:spPr>
          <a:xfrm>
            <a:off x="936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300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>
                <a:solidFill>
                  <a:schemeClr val="tx1"/>
                </a:solidFill>
              </a:rPr>
              <a:t> – 512 x </a:t>
            </a:r>
            <a:r>
              <a:rPr lang="pt-BR" sz="900" dirty="0" smtClean="0">
                <a:solidFill>
                  <a:schemeClr val="tx1"/>
                </a:solidFill>
              </a:rPr>
              <a:t>512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72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1,7 pol. a 150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256 x 256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408000" y="2531101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75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128 x 128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672000" y="4587774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</a:t>
            </a:r>
            <a:r>
              <a:rPr lang="pt-BR" sz="900" dirty="0" smtClean="0">
                <a:solidFill>
                  <a:schemeClr val="tx1"/>
                </a:solidFill>
              </a:rPr>
              <a:t>~38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</a:t>
            </a:r>
            <a:r>
              <a:rPr lang="pt-BR" sz="900" dirty="0">
                <a:solidFill>
                  <a:schemeClr val="tx1"/>
                </a:solidFill>
              </a:rPr>
              <a:t>64 </a:t>
            </a:r>
            <a:r>
              <a:rPr lang="pt-BR" sz="900" dirty="0" smtClean="0">
                <a:solidFill>
                  <a:schemeClr val="tx1"/>
                </a:solidFill>
              </a:rPr>
              <a:t>x 64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408000" y="4587773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</a:t>
            </a:r>
            <a:r>
              <a:rPr lang="pt-BR" sz="900" dirty="0" smtClean="0">
                <a:solidFill>
                  <a:schemeClr val="tx1"/>
                </a:solidFill>
              </a:rPr>
              <a:t>19 </a:t>
            </a:r>
            <a:r>
              <a:rPr lang="pt-BR" sz="900" dirty="0" err="1">
                <a:solidFill>
                  <a:schemeClr val="tx1"/>
                </a:solidFill>
              </a:rPr>
              <a:t>ppi</a:t>
            </a:r>
            <a:r>
              <a:rPr lang="pt-BR" sz="900" dirty="0">
                <a:solidFill>
                  <a:schemeClr val="tx1"/>
                </a:solidFill>
              </a:rPr>
              <a:t> – 32 </a:t>
            </a:r>
            <a:r>
              <a:rPr lang="pt-BR" sz="900" dirty="0" smtClean="0">
                <a:solidFill>
                  <a:schemeClr val="tx1"/>
                </a:solidFill>
              </a:rPr>
              <a:t>x 32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spatial resolution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22" y="693026"/>
            <a:ext cx="4105474" cy="41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UFV\Dev\per2020-sin392\res_spatial\im_res_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693026"/>
            <a:ext cx="2053432" cy="205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res_spatial\im_int_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2831845"/>
            <a:ext cx="1026021" cy="10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UFV\Dev\per2020-sin392\res_spatial\im_res_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3943252"/>
            <a:ext cx="513707" cy="5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:\UFV\Dev\per2020-sin392\res_spatial\im_res_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4542343"/>
            <a:ext cx="256157" cy="2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lchete esquerdo 10"/>
          <p:cNvSpPr/>
          <p:nvPr/>
        </p:nvSpPr>
        <p:spPr>
          <a:xfrm>
            <a:off x="1270522" y="693026"/>
            <a:ext cx="72000" cy="410547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Colchete esquerdo 11"/>
          <p:cNvSpPr/>
          <p:nvPr/>
        </p:nvSpPr>
        <p:spPr>
          <a:xfrm flipH="1">
            <a:off x="7801478" y="693026"/>
            <a:ext cx="72016" cy="2052737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82286" y="1442743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0,85 pol.</a:t>
            </a:r>
          </a:p>
          <a:p>
            <a:r>
              <a:rPr lang="pt-BR" sz="1000" dirty="0" smtClean="0"/>
              <a:t>256 x 256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4" name="Colchete esquerdo 13"/>
          <p:cNvSpPr/>
          <p:nvPr/>
        </p:nvSpPr>
        <p:spPr>
          <a:xfrm flipH="1">
            <a:off x="6774457" y="2831845"/>
            <a:ext cx="72016" cy="102636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olchete esquerdo 14"/>
          <p:cNvSpPr/>
          <p:nvPr/>
        </p:nvSpPr>
        <p:spPr>
          <a:xfrm flipH="1">
            <a:off x="6262183" y="3943774"/>
            <a:ext cx="72016" cy="51318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13822" y="2283209"/>
            <a:ext cx="1056700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pt-BR" sz="1050" dirty="0" smtClean="0"/>
              <a:t>1,7 pol.</a:t>
            </a:r>
          </a:p>
          <a:p>
            <a:pPr algn="r"/>
            <a:r>
              <a:rPr lang="pt-BR" sz="1050" dirty="0" smtClean="0"/>
              <a:t>512 x 512 pixels</a:t>
            </a:r>
          </a:p>
          <a:p>
            <a:pPr algn="r"/>
            <a:r>
              <a:rPr lang="pt-BR" sz="1050" dirty="0" smtClean="0"/>
              <a:t>300 </a:t>
            </a:r>
            <a:r>
              <a:rPr lang="pt-BR" sz="1050" dirty="0" err="1" smtClean="0"/>
              <a:t>ppi</a:t>
            </a:r>
            <a:endParaRPr lang="pt-BR" sz="105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846473" y="3068030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0,43 pol.</a:t>
            </a:r>
          </a:p>
          <a:p>
            <a:r>
              <a:rPr lang="pt-BR" sz="1000" dirty="0" smtClean="0"/>
              <a:t>128 x 128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334199" y="3923367"/>
            <a:ext cx="885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0,21 pol.</a:t>
            </a:r>
          </a:p>
          <a:p>
            <a:r>
              <a:rPr lang="pt-BR" sz="1000" dirty="0" smtClean="0"/>
              <a:t>64 x 64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084184" y="4463318"/>
            <a:ext cx="671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 smtClean="0"/>
              <a:t>0,11 pol.</a:t>
            </a:r>
          </a:p>
          <a:p>
            <a:r>
              <a:rPr lang="pt-BR" sz="700" dirty="0" smtClean="0"/>
              <a:t>32 x 32 pixels</a:t>
            </a:r>
          </a:p>
          <a:p>
            <a:r>
              <a:rPr lang="pt-BR" sz="700" dirty="0" smtClean="0"/>
              <a:t>300 </a:t>
            </a:r>
            <a:r>
              <a:rPr lang="pt-BR" sz="700" dirty="0" err="1" smtClean="0"/>
              <a:t>ppi</a:t>
            </a:r>
            <a:endParaRPr lang="pt-BR" sz="700" dirty="0"/>
          </a:p>
        </p:txBody>
      </p:sp>
      <p:sp>
        <p:nvSpPr>
          <p:cNvPr id="20" name="Colchete esquerdo 19"/>
          <p:cNvSpPr/>
          <p:nvPr/>
        </p:nvSpPr>
        <p:spPr>
          <a:xfrm flipH="1">
            <a:off x="6012168" y="4542343"/>
            <a:ext cx="72016" cy="25659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ço Reservado para Conteúdo 7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resolution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1367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/>
          <p:cNvSpPr/>
          <p:nvPr/>
        </p:nvSpPr>
        <p:spPr>
          <a:xfrm>
            <a:off x="2375998" y="1137762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8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256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7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128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6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64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5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32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4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16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3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2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 bit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9" name="Retângulo 108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en-US" sz="900" dirty="0" smtClean="0">
                <a:solidFill>
                  <a:schemeClr val="tx1"/>
                </a:solidFill>
              </a:rPr>
              <a:t> gray levels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ço Reservado para Conteúdo 7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resolution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8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256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7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128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6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64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5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32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4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16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3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2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 bit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en-US" sz="900" dirty="0" smtClean="0">
                <a:solidFill>
                  <a:schemeClr val="tx1"/>
                </a:solidFill>
              </a:rPr>
              <a:t>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1367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/>
          <p:cNvSpPr/>
          <p:nvPr/>
        </p:nvSpPr>
        <p:spPr>
          <a:xfrm>
            <a:off x="2375998" y="1137762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/>
          <p:cNvSpPr/>
          <p:nvPr/>
        </p:nvSpPr>
        <p:spPr>
          <a:xfrm>
            <a:off x="4175995" y="2727798"/>
            <a:ext cx="4716422" cy="81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1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intensity resolution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8" descr="D:\UFV\Dev\per2020-sin392\res_intensity\im_int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810509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9" descr="D:\UFV\Dev\per2020-sin392\res_intensity\im_int_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810509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D:\UFV\Dev\per2020-sin392\res_intensity\im_int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810509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D:\UFV\Dev\per2020-sin392\res_intensity\im_int_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810509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D:\UFV\Dev\per2020-sin392\res_intensity\im_int_1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2881018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3" descr="D:\UFV\Dev\per2020-sin392\res_intensity\im_int_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2881018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D:\UFV\Dev\per2020-sin392\res_intensity\im_in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2881018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D:\UFV\Dev\per2020-sin392\res_intensity\im_int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2881018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88800" y="2610509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8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8</a:t>
            </a:r>
            <a:r>
              <a:rPr lang="en-US" sz="900" dirty="0" smtClean="0">
                <a:solidFill>
                  <a:schemeClr val="tx1"/>
                </a:solidFill>
              </a:rPr>
              <a:t> = 256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776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7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7</a:t>
            </a:r>
            <a:r>
              <a:rPr lang="en-US" sz="900" dirty="0" smtClean="0">
                <a:solidFill>
                  <a:schemeClr val="tx1"/>
                </a:solidFill>
              </a:rPr>
              <a:t> = 128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7664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6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6</a:t>
            </a:r>
            <a:r>
              <a:rPr lang="en-US" sz="900" dirty="0" smtClean="0">
                <a:solidFill>
                  <a:schemeClr val="tx1"/>
                </a:solidFill>
              </a:rPr>
              <a:t> = 64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959200" y="2610509"/>
            <a:ext cx="1796000" cy="27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5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5</a:t>
            </a:r>
            <a:r>
              <a:rPr lang="en-US" sz="900" dirty="0" smtClean="0">
                <a:solidFill>
                  <a:schemeClr val="tx1"/>
                </a:solidFill>
              </a:rPr>
              <a:t> = 32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88800" y="4681019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4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4</a:t>
            </a:r>
            <a:r>
              <a:rPr lang="en-US" sz="900" dirty="0" smtClean="0">
                <a:solidFill>
                  <a:schemeClr val="tx1"/>
                </a:solidFill>
              </a:rPr>
              <a:t> = 16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577600" y="4681020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3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3</a:t>
            </a:r>
            <a:r>
              <a:rPr lang="en-US" sz="900" dirty="0" smtClean="0">
                <a:solidFill>
                  <a:schemeClr val="tx1"/>
                </a:solidFill>
              </a:rPr>
              <a:t> = 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770399" y="4681020"/>
            <a:ext cx="17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2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 = 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955200" y="4681019"/>
            <a:ext cx="1800000" cy="266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 bit. 2</a:t>
            </a:r>
            <a:r>
              <a:rPr lang="en-US" sz="900" baseline="30000" dirty="0" smtClean="0">
                <a:solidFill>
                  <a:schemeClr val="tx1"/>
                </a:solidFill>
              </a:rPr>
              <a:t>1</a:t>
            </a:r>
            <a:r>
              <a:rPr lang="en-US" sz="900" dirty="0" smtClean="0">
                <a:solidFill>
                  <a:schemeClr val="tx1"/>
                </a:solidFill>
              </a:rPr>
              <a:t> = 2 gray levels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42" name="Grupo 41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err="1">
                  <a:solidFill>
                    <a:schemeClr val="tx1"/>
                  </a:solidFill>
                </a:rPr>
                <a:t>Lens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7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GONZALEZ, R.C.; WOODS, R.E. </a:t>
            </a:r>
            <a:r>
              <a:rPr lang="pt-BR" b="1" dirty="0"/>
              <a:t>Digital </a:t>
            </a:r>
            <a:r>
              <a:rPr lang="pt-BR" b="1" dirty="0" err="1"/>
              <a:t>Image</a:t>
            </a:r>
            <a:r>
              <a:rPr lang="pt-BR" b="1" dirty="0"/>
              <a:t> </a:t>
            </a:r>
            <a:r>
              <a:rPr lang="pt-BR" b="1" dirty="0" err="1"/>
              <a:t>Processing</a:t>
            </a:r>
            <a:r>
              <a:rPr lang="pt-BR" dirty="0"/>
              <a:t>. 3rd ed. Pearson, 2007</a:t>
            </a:r>
            <a:r>
              <a:rPr lang="pt-BR" dirty="0" smtClean="0"/>
              <a:t>.</a:t>
            </a:r>
          </a:p>
          <a:p>
            <a:pPr lvl="1"/>
            <a:r>
              <a:rPr lang="pt-BR" dirty="0" err="1"/>
              <a:t>Sections</a:t>
            </a:r>
            <a:r>
              <a:rPr lang="pt-BR" dirty="0"/>
              <a:t> 2.1, 2.2, 2.3 e </a:t>
            </a:r>
            <a:r>
              <a:rPr lang="pt-BR" dirty="0" smtClean="0"/>
              <a:t>2.4</a:t>
            </a:r>
            <a:endParaRPr lang="pt-BR" dirty="0"/>
          </a:p>
          <a:p>
            <a:endParaRPr lang="pt-BR" dirty="0"/>
          </a:p>
          <a:p>
            <a:r>
              <a:rPr lang="pt-BR" dirty="0"/>
              <a:t>MARQUES FILHO, O.; VIEIRA NETO, H. </a:t>
            </a:r>
            <a:r>
              <a:rPr lang="pt-BR" b="1" dirty="0"/>
              <a:t>Processamento digital de imagens</a:t>
            </a:r>
            <a:r>
              <a:rPr lang="pt-BR" dirty="0"/>
              <a:t>. </a:t>
            </a:r>
            <a:r>
              <a:rPr lang="pt-BR" dirty="0" err="1"/>
              <a:t>Brasport</a:t>
            </a:r>
            <a:r>
              <a:rPr lang="pt-BR" dirty="0"/>
              <a:t>, 1999.</a:t>
            </a:r>
          </a:p>
          <a:p>
            <a:pPr lvl="1"/>
            <a:r>
              <a:rPr lang="pt-BR" dirty="0"/>
              <a:t>(</a:t>
            </a:r>
            <a:r>
              <a:rPr lang="pt-BR" i="1" dirty="0"/>
              <a:t>in </a:t>
            </a:r>
            <a:r>
              <a:rPr lang="pt-BR" i="1" dirty="0" err="1"/>
              <a:t>Brazilian</a:t>
            </a:r>
            <a:r>
              <a:rPr lang="pt-BR" i="1" dirty="0"/>
              <a:t> </a:t>
            </a:r>
            <a:r>
              <a:rPr lang="pt-BR" i="1" dirty="0" err="1"/>
              <a:t>Portuguese</a:t>
            </a:r>
            <a:r>
              <a:rPr lang="pt-BR" dirty="0"/>
              <a:t>)</a:t>
            </a:r>
          </a:p>
          <a:p>
            <a:pPr lvl="1"/>
            <a:r>
              <a:rPr lang="en-US" dirty="0"/>
              <a:t>Available on the author's website (for personal use only)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http://dainf.ct.utfpr.edu.br/~hvieir/pub.html</a:t>
            </a:r>
            <a:endParaRPr lang="pt-BR" dirty="0" smtClean="0"/>
          </a:p>
          <a:p>
            <a:pPr lvl="1"/>
            <a:r>
              <a:rPr lang="pt-BR" dirty="0" err="1" smtClean="0"/>
              <a:t>Section</a:t>
            </a:r>
            <a:r>
              <a:rPr lang="pt-BR" dirty="0" smtClean="0"/>
              <a:t> 2.1	</a:t>
            </a:r>
          </a:p>
          <a:p>
            <a:pPr lvl="1"/>
            <a:endParaRPr lang="pt-BR" dirty="0" smtClean="0"/>
          </a:p>
          <a:p>
            <a:r>
              <a:rPr lang="pt-BR" dirty="0"/>
              <a:t>J. E. R. Queiroz, H. M. Gomes. </a:t>
            </a:r>
            <a:r>
              <a:rPr lang="pt-BR" b="1" dirty="0"/>
              <a:t>Introdução ao Processamento Digital de Imagens</a:t>
            </a:r>
            <a:r>
              <a:rPr lang="pt-BR" dirty="0"/>
              <a:t>. RITA. v. 13, 2006.</a:t>
            </a:r>
          </a:p>
          <a:p>
            <a:pPr lvl="1"/>
            <a:r>
              <a:rPr lang="pt-BR" dirty="0"/>
              <a:t>(</a:t>
            </a:r>
            <a:r>
              <a:rPr lang="pt-BR" i="1" dirty="0"/>
              <a:t>in </a:t>
            </a:r>
            <a:r>
              <a:rPr lang="pt-BR" i="1" dirty="0" err="1"/>
              <a:t>Brazilian</a:t>
            </a:r>
            <a:r>
              <a:rPr lang="pt-BR" i="1" dirty="0"/>
              <a:t> </a:t>
            </a:r>
            <a:r>
              <a:rPr lang="pt-BR" i="1" dirty="0" err="1"/>
              <a:t>Portuguese</a:t>
            </a:r>
            <a:r>
              <a:rPr lang="pt-BR" dirty="0"/>
              <a:t>)</a:t>
            </a:r>
          </a:p>
          <a:p>
            <a:pPr lvl="1"/>
            <a:r>
              <a:rPr lang="pt-BR" dirty="0">
                <a:hlinkClick r:id="rId3"/>
              </a:rPr>
              <a:t>http://www.dsc.ufcg.edu.br/~hmg/disciplinas/graduacao/vc-2016.2/Rita-Tutorial-PDI.pdf</a:t>
            </a:r>
            <a:r>
              <a:rPr lang="pt-BR" dirty="0"/>
              <a:t> </a:t>
            </a:r>
            <a:endParaRPr lang="pt-BR" dirty="0" smtClean="0"/>
          </a:p>
          <a:p>
            <a:pPr lvl="1"/>
            <a:r>
              <a:rPr lang="pt-BR" dirty="0" err="1"/>
              <a:t>Section</a:t>
            </a:r>
            <a:r>
              <a:rPr lang="pt-BR" dirty="0"/>
              <a:t> 2</a:t>
            </a:r>
          </a:p>
          <a:p>
            <a:endParaRPr lang="en-US" dirty="0" smtClean="0"/>
          </a:p>
          <a:p>
            <a:r>
              <a:rPr lang="en-US" dirty="0" smtClean="0"/>
              <a:t>PETERS, A. </a:t>
            </a:r>
            <a:r>
              <a:rPr lang="en-US" b="1" dirty="0" smtClean="0"/>
              <a:t>Lectures on Image Processing</a:t>
            </a:r>
            <a:r>
              <a:rPr lang="en-US" dirty="0" smtClean="0"/>
              <a:t>. </a:t>
            </a:r>
            <a:r>
              <a:rPr lang="pt-BR" dirty="0" err="1" smtClean="0"/>
              <a:t>Vanderbilt</a:t>
            </a:r>
            <a:r>
              <a:rPr lang="pt-BR" dirty="0" smtClean="0"/>
              <a:t> </a:t>
            </a:r>
            <a:r>
              <a:rPr lang="pt-BR" dirty="0" err="1" smtClean="0"/>
              <a:t>University</a:t>
            </a:r>
            <a:r>
              <a:rPr lang="pt-BR" dirty="0" smtClean="0"/>
              <a:t>, 2019.</a:t>
            </a:r>
          </a:p>
          <a:p>
            <a:pPr lvl="1"/>
            <a:r>
              <a:rPr lang="en-US" dirty="0" smtClean="0">
                <a:hlinkClick r:id="rId4"/>
              </a:rPr>
              <a:t>https://archive.org/details/Lectures_on_Image_Processing</a:t>
            </a:r>
            <a:r>
              <a:rPr lang="en-US" dirty="0" smtClean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1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Complementary bibliography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Felipe Arruda. </a:t>
            </a:r>
            <a:r>
              <a:rPr lang="pt-BR" b="1" dirty="0" smtClean="0"/>
              <a:t>Vídeo explica como funciona o sensor CCD das câmeras digitais</a:t>
            </a:r>
            <a:r>
              <a:rPr lang="pt-BR" dirty="0" smtClean="0"/>
              <a:t>. </a:t>
            </a:r>
            <a:r>
              <a:rPr lang="pt-BR" dirty="0" err="1" smtClean="0"/>
              <a:t>Tecmundo</a:t>
            </a:r>
            <a:r>
              <a:rPr lang="pt-BR" dirty="0" smtClean="0"/>
              <a:t>, 2012.</a:t>
            </a:r>
          </a:p>
          <a:p>
            <a:pPr lvl="1"/>
            <a:r>
              <a:rPr lang="pt-BR" dirty="0"/>
              <a:t>(</a:t>
            </a:r>
            <a:r>
              <a:rPr lang="pt-BR" i="1" dirty="0"/>
              <a:t>in </a:t>
            </a:r>
            <a:r>
              <a:rPr lang="pt-BR" i="1" dirty="0" err="1"/>
              <a:t>Brazilian</a:t>
            </a:r>
            <a:r>
              <a:rPr lang="pt-BR" i="1" dirty="0"/>
              <a:t> </a:t>
            </a:r>
            <a:r>
              <a:rPr lang="pt-BR" i="1" dirty="0" err="1"/>
              <a:t>Portuguese</a:t>
            </a:r>
            <a:r>
              <a:rPr lang="pt-BR" dirty="0"/>
              <a:t>)</a:t>
            </a:r>
          </a:p>
          <a:p>
            <a:pPr lvl="1"/>
            <a:r>
              <a:rPr lang="pt-BR" dirty="0" smtClean="0">
                <a:hlinkClick r:id="rId2"/>
              </a:rPr>
              <a:t>https://www.tecmundo.com.br/fotografia-e-design/23626-video-explica-como-funciona-o-sensor-ccd-das-cameras-digitais.htm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Bill </a:t>
            </a:r>
            <a:r>
              <a:rPr lang="pt-BR" dirty="0" err="1" smtClean="0"/>
              <a:t>Hammack</a:t>
            </a:r>
            <a:r>
              <a:rPr lang="pt-BR" dirty="0" smtClean="0"/>
              <a:t>. </a:t>
            </a:r>
            <a:r>
              <a:rPr lang="en-US" b="1" dirty="0" smtClean="0"/>
              <a:t>CCD: The heart of a digital camera (how a charge-coupled device works)</a:t>
            </a:r>
            <a:r>
              <a:rPr lang="en-US" dirty="0" smtClean="0"/>
              <a:t>. YouTube. Canal: </a:t>
            </a:r>
            <a:r>
              <a:rPr lang="pt-BR" dirty="0" err="1" smtClean="0"/>
              <a:t>engineerguy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>
                <a:hlinkClick r:id="rId3"/>
              </a:rPr>
              <a:t>https://www.youtube.com/watch?v=wsdmt0De8Hw&amp;feature=youtu.be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Raymond Siri. </a:t>
            </a:r>
            <a:r>
              <a:rPr lang="pt-BR" b="1" dirty="0" smtClean="0"/>
              <a:t>CMOS </a:t>
            </a:r>
            <a:r>
              <a:rPr lang="pt-BR" b="1" dirty="0" err="1" smtClean="0"/>
              <a:t>Animation</a:t>
            </a:r>
            <a:r>
              <a:rPr lang="pt-BR" b="1" dirty="0" smtClean="0"/>
              <a:t> </a:t>
            </a:r>
            <a:r>
              <a:rPr lang="pt-BR" b="1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https://vimeo.com/103279734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Raymond Siri. </a:t>
            </a:r>
            <a:r>
              <a:rPr lang="pt-BR" b="1" dirty="0" smtClean="0"/>
              <a:t>CCD </a:t>
            </a:r>
            <a:r>
              <a:rPr lang="pt-BR" b="1" dirty="0" err="1" smtClean="0"/>
              <a:t>Animation</a:t>
            </a:r>
            <a:r>
              <a:rPr lang="pt-BR" b="1" dirty="0" smtClean="0"/>
              <a:t> </a:t>
            </a:r>
            <a:r>
              <a:rPr lang="pt-BR" b="1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5"/>
              </a:rPr>
              <a:t>https://vimeo.com/103279733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80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Complementary bibliography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Rafael </a:t>
            </a:r>
            <a:r>
              <a:rPr lang="en-US" dirty="0" err="1" smtClean="0"/>
              <a:t>Helerbrock</a:t>
            </a:r>
            <a:r>
              <a:rPr lang="en-US" dirty="0" smtClean="0"/>
              <a:t>. </a:t>
            </a:r>
            <a:r>
              <a:rPr lang="en-US" b="1" dirty="0" err="1" smtClean="0"/>
              <a:t>Quais</a:t>
            </a:r>
            <a:r>
              <a:rPr lang="en-US" b="1" dirty="0" smtClean="0"/>
              <a:t> </a:t>
            </a:r>
            <a:r>
              <a:rPr lang="en-US" b="1" dirty="0" err="1" smtClean="0"/>
              <a:t>são</a:t>
            </a:r>
            <a:r>
              <a:rPr lang="en-US" b="1" dirty="0" smtClean="0"/>
              <a:t> </a:t>
            </a:r>
            <a:r>
              <a:rPr lang="en-US" b="1" dirty="0" err="1" smtClean="0"/>
              <a:t>os</a:t>
            </a:r>
            <a:r>
              <a:rPr lang="en-US" b="1" dirty="0" smtClean="0"/>
              <a:t> </a:t>
            </a:r>
            <a:r>
              <a:rPr lang="en-US" b="1" dirty="0" err="1" smtClean="0"/>
              <a:t>limites</a:t>
            </a:r>
            <a:r>
              <a:rPr lang="en-US" b="1" dirty="0" smtClean="0"/>
              <a:t> da </a:t>
            </a:r>
            <a:r>
              <a:rPr lang="en-US" b="1" dirty="0" err="1" smtClean="0"/>
              <a:t>visão</a:t>
            </a:r>
            <a:r>
              <a:rPr lang="en-US" b="1" dirty="0" smtClean="0"/>
              <a:t> </a:t>
            </a:r>
            <a:r>
              <a:rPr lang="en-US" b="1" dirty="0" err="1" smtClean="0"/>
              <a:t>humana</a:t>
            </a:r>
            <a:r>
              <a:rPr lang="en-US" b="1" dirty="0" smtClean="0"/>
              <a:t>? </a:t>
            </a:r>
            <a:r>
              <a:rPr lang="en-US" dirty="0" err="1" smtClean="0"/>
              <a:t>Mundo</a:t>
            </a:r>
            <a:r>
              <a:rPr lang="en-US" dirty="0" smtClean="0"/>
              <a:t> </a:t>
            </a:r>
            <a:r>
              <a:rPr lang="en-US" dirty="0" err="1" smtClean="0"/>
              <a:t>Educação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i="1" dirty="0" smtClean="0"/>
              <a:t>in Brazilian Portuguese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https://mundoeducacao.uol.com.br/fisica/quais-sao-os-limites-visao-humana.htm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Francie Diep. </a:t>
            </a:r>
            <a:r>
              <a:rPr lang="en-US" b="1" dirty="0" smtClean="0"/>
              <a:t>Humans Can Only Distinguish Between About 30 Shades Of Gray</a:t>
            </a:r>
            <a:r>
              <a:rPr lang="en-US" dirty="0" smtClean="0"/>
              <a:t>. Popular Science, 2015.</a:t>
            </a:r>
          </a:p>
          <a:p>
            <a:pPr lvl="1"/>
            <a:r>
              <a:rPr lang="en-US" dirty="0" smtClean="0"/>
              <a:t>(</a:t>
            </a:r>
            <a:r>
              <a:rPr lang="en-US" i="1" dirty="0" smtClean="0"/>
              <a:t>in Brazilian Portuguese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https://www.popsci.com/humans-can-only-distinguish-between-about-30-shades-gray/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Luciana </a:t>
            </a:r>
            <a:r>
              <a:rPr lang="en-US" dirty="0" err="1" smtClean="0"/>
              <a:t>Galastri</a:t>
            </a:r>
            <a:r>
              <a:rPr lang="en-US" dirty="0" smtClean="0"/>
              <a:t>. </a:t>
            </a:r>
            <a:r>
              <a:rPr lang="en-US" b="1" dirty="0" err="1" smtClean="0"/>
              <a:t>Humanos</a:t>
            </a:r>
            <a:r>
              <a:rPr lang="en-US" b="1" dirty="0" smtClean="0"/>
              <a:t> </a:t>
            </a:r>
            <a:r>
              <a:rPr lang="en-US" b="1" dirty="0" err="1" smtClean="0"/>
              <a:t>conseguem</a:t>
            </a:r>
            <a:r>
              <a:rPr lang="en-US" b="1" dirty="0" smtClean="0"/>
              <a:t> </a:t>
            </a:r>
            <a:r>
              <a:rPr lang="en-US" b="1" dirty="0" err="1" smtClean="0"/>
              <a:t>distinguir</a:t>
            </a:r>
            <a:r>
              <a:rPr lang="en-US" b="1" dirty="0" smtClean="0"/>
              <a:t> </a:t>
            </a:r>
            <a:r>
              <a:rPr lang="en-US" b="1" dirty="0" err="1" smtClean="0"/>
              <a:t>apenas</a:t>
            </a:r>
            <a:r>
              <a:rPr lang="en-US" b="1" dirty="0" smtClean="0"/>
              <a:t> 30 tons de </a:t>
            </a:r>
            <a:r>
              <a:rPr lang="en-US" b="1" dirty="0" err="1" smtClean="0"/>
              <a:t>cinza</a:t>
            </a:r>
            <a:r>
              <a:rPr lang="en-US" dirty="0" smtClean="0"/>
              <a:t>. </a:t>
            </a:r>
            <a:r>
              <a:rPr lang="en-US" dirty="0" err="1" smtClean="0"/>
              <a:t>Galileu</a:t>
            </a:r>
            <a:r>
              <a:rPr lang="en-US" dirty="0" smtClean="0"/>
              <a:t>, 2015.</a:t>
            </a:r>
          </a:p>
          <a:p>
            <a:pPr lvl="1"/>
            <a:r>
              <a:rPr lang="en-US" dirty="0" smtClean="0"/>
              <a:t>(</a:t>
            </a:r>
            <a:r>
              <a:rPr lang="en-US" i="1" dirty="0" smtClean="0"/>
              <a:t>in Brazilian Portuguese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4"/>
              </a:rPr>
              <a:t>https://revistagalileu.globo.com/Ciencia/noticia/2015/02/humanos-conseguem-distinguir-apenas-30-tons-de-cinza.html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0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END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83</a:t>
            </a:fld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1995686"/>
            <a:ext cx="9144000" cy="132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@</a:t>
            </a:r>
            <a:r>
              <a:rPr lang="en-US" sz="85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misc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{mari_im_proc_2023,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author = {</a:t>
            </a:r>
            <a:r>
              <a:rPr lang="en-US" sz="85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João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Fernando Mari},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title = </a:t>
            </a:r>
            <a:r>
              <a:rPr lang="en-US" sz="850" dirty="0">
                <a:solidFill>
                  <a:prstClr val="black"/>
                </a:solidFill>
                <a:latin typeface="Consolas" panose="020B0609020204030204" pitchFamily="49" charset="0"/>
              </a:rPr>
              <a:t>{Fundamentals of digital imaging 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I},</a:t>
            </a:r>
            <a:endParaRPr lang="en-US" sz="85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year = {2023},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publisher = {GitHub},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journal = {Introduction to digital image processing - UFV},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en-US" sz="85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howpublished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= {\</a:t>
            </a:r>
            <a:r>
              <a:rPr lang="en-US" sz="85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url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{https://github.com/joaofmari/SIN392_Introduction-to-digital-image-processing_2023}}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sz="85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2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47" name="Grupo 46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err="1">
                  <a:solidFill>
                    <a:schemeClr val="tx1"/>
                  </a:solidFill>
                </a:rPr>
                <a:t>Lens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232588" y="1048546"/>
              <a:ext cx="1343240" cy="171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Diaphragm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2"/>
              <a:ext cx="305974" cy="91260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7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43502</TotalTime>
  <Words>3355</Words>
  <Application>Microsoft Office PowerPoint</Application>
  <PresentationFormat>Apresentação na tela (16:9)</PresentationFormat>
  <Paragraphs>1264</Paragraphs>
  <Slides>83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83</vt:i4>
      </vt:variant>
    </vt:vector>
  </HeadingPairs>
  <TitlesOfParts>
    <vt:vector size="84" baseType="lpstr">
      <vt:lpstr>Tema do Office</vt:lpstr>
      <vt:lpstr>Lecture 02 – Fundamentals of digital imaging I</vt:lpstr>
      <vt:lpstr>Agenda</vt:lpstr>
      <vt:lpstr>The human eye</vt:lpstr>
      <vt:lpstr>The human eye</vt:lpstr>
      <vt:lpstr>The human eye</vt:lpstr>
      <vt:lpstr>The human eye</vt:lpstr>
      <vt:lpstr>Photographic camera</vt:lpstr>
      <vt:lpstr>Photographic camera</vt:lpstr>
      <vt:lpstr>Photographic camera</vt:lpstr>
      <vt:lpstr>Photographic camera</vt:lpstr>
      <vt:lpstr>Photographic camera</vt:lpstr>
      <vt:lpstr>Photographic camera - lens</vt:lpstr>
      <vt:lpstr>Photographic camera - lens</vt:lpstr>
      <vt:lpstr>Photographic camera - lens</vt:lpstr>
      <vt:lpstr>Photographic camera - lens</vt:lpstr>
      <vt:lpstr>Photographic camera - diaphragm</vt:lpstr>
      <vt:lpstr>Photographic camera - diaphragm</vt:lpstr>
      <vt:lpstr>Photographic camera - diaphragm</vt:lpstr>
      <vt:lpstr>Photographic camera - shutter</vt:lpstr>
      <vt:lpstr>Photographic camera - shutter</vt:lpstr>
      <vt:lpstr>Photographic camera - shutter</vt:lpstr>
      <vt:lpstr>Photographic camera - shutter</vt:lpstr>
      <vt:lpstr>Photographic camera - shutter</vt:lpstr>
      <vt:lpstr>Photographic camera - shutter</vt:lpstr>
      <vt:lpstr>Photographic camera - shutter</vt:lpstr>
      <vt:lpstr>Photographic camera - shutter</vt:lpstr>
      <vt:lpstr>Photographic camera - shutter</vt:lpstr>
      <vt:lpstr>Photographic camera - shutter</vt:lpstr>
      <vt:lpstr>The digital image</vt:lpstr>
      <vt:lpstr>The digital image</vt:lpstr>
      <vt:lpstr>The digital image</vt:lpstr>
      <vt:lpstr>The digital image</vt:lpstr>
      <vt:lpstr>The digital image</vt:lpstr>
      <vt:lpstr>The digital image</vt:lpstr>
      <vt:lpstr>Colored images - RGB</vt:lpstr>
      <vt:lpstr>Colored images - RGB</vt:lpstr>
      <vt:lpstr>Colored images - RGB</vt:lpstr>
      <vt:lpstr>Colored images - RGB</vt:lpstr>
      <vt:lpstr>Colored images - RGB</vt:lpstr>
      <vt:lpstr>The RGB color space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CCD sensors and Bayer pattern</vt:lpstr>
      <vt:lpstr>CCD sensors and Bayer pattern</vt:lpstr>
      <vt:lpstr>CCD sensors and Bayer pattern</vt:lpstr>
      <vt:lpstr>CCD sensors and Bayer pattern</vt:lpstr>
      <vt:lpstr>CCD sensors and Bayer pattern</vt:lpstr>
      <vt:lpstr>CCD sensors and Bayer pattern</vt:lpstr>
      <vt:lpstr>CCD sensors and Bayer pattern</vt:lpstr>
      <vt:lpstr>CCD sensors and Bayer pattern</vt:lpstr>
      <vt:lpstr>CCD sensors and Bayer pattern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Effects of spatial resolution</vt:lpstr>
      <vt:lpstr>Effects of spatial resolution</vt:lpstr>
      <vt:lpstr>Intensity resolution</vt:lpstr>
      <vt:lpstr>Intensity resolution</vt:lpstr>
      <vt:lpstr>Effects of intensity resolution</vt:lpstr>
      <vt:lpstr>Bibliography</vt:lpstr>
      <vt:lpstr>Complementary bibliography</vt:lpstr>
      <vt:lpstr>Complementary bibliography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312</cp:revision>
  <dcterms:created xsi:type="dcterms:W3CDTF">2020-06-26T12:40:46Z</dcterms:created>
  <dcterms:modified xsi:type="dcterms:W3CDTF">2023-11-21T19:54:28Z</dcterms:modified>
</cp:coreProperties>
</file>